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6" r:id="rId2"/>
    <p:sldId id="336" r:id="rId3"/>
    <p:sldId id="329" r:id="rId4"/>
    <p:sldId id="356" r:id="rId5"/>
    <p:sldId id="338" r:id="rId6"/>
    <p:sldId id="347" r:id="rId7"/>
    <p:sldId id="354" r:id="rId8"/>
    <p:sldId id="355" r:id="rId9"/>
    <p:sldId id="352" r:id="rId10"/>
    <p:sldId id="353" r:id="rId11"/>
    <p:sldId id="302" r:id="rId12"/>
  </p:sldIdLst>
  <p:sldSz cx="12192000" cy="6858000"/>
  <p:notesSz cx="6669088"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çois Xavier IMBERT" initials="FX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A3"/>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7244" autoAdjust="0"/>
  </p:normalViewPr>
  <p:slideViewPr>
    <p:cSldViewPr snapToGrid="0">
      <p:cViewPr varScale="1">
        <p:scale>
          <a:sx n="74" d="100"/>
          <a:sy n="74" d="100"/>
        </p:scale>
        <p:origin x="930" y="54"/>
      </p:cViewPr>
      <p:guideLst>
        <p:guide orient="horz" pos="2160"/>
        <p:guide pos="38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2CDFF13-790F-422C-8591-5C9E80C81DDC}" type="doc">
      <dgm:prSet loTypeId="urn:microsoft.com/office/officeart/2005/8/layout/hChevron3" loCatId="process" qsTypeId="urn:microsoft.com/office/officeart/2005/8/quickstyle/simple1#1" qsCatId="simple" csTypeId="urn:microsoft.com/office/officeart/2005/8/colors/colorful2#1" csCatId="colorful" phldr="1"/>
      <dgm:spPr/>
    </dgm:pt>
    <dgm:pt modelId="{E6A81509-3382-4FD4-834C-66BACA1D7D6D}">
      <dgm:prSet phldrT="[Texte]"/>
      <dgm:spPr/>
      <dgm:t>
        <a:bodyPr/>
        <a:lstStyle/>
        <a:p>
          <a:r>
            <a:rPr lang="fr-FR" dirty="0"/>
            <a:t>2</a:t>
          </a:r>
          <a:r>
            <a:rPr lang="fr-FR" baseline="30000" dirty="0"/>
            <a:t>nd</a:t>
          </a:r>
          <a:r>
            <a:rPr lang="fr-FR" dirty="0"/>
            <a:t> </a:t>
          </a:r>
          <a:r>
            <a:rPr lang="fr-FR" dirty="0" err="1"/>
            <a:t>Worskhop</a:t>
          </a:r>
          <a:r>
            <a:rPr lang="fr-FR" dirty="0"/>
            <a:t> </a:t>
          </a:r>
        </a:p>
        <a:p>
          <a:r>
            <a:rPr lang="fr-FR" dirty="0" err="1"/>
            <a:t>Nanxi</a:t>
          </a:r>
          <a:r>
            <a:rPr lang="fr-FR" dirty="0"/>
            <a:t>, April 2019</a:t>
          </a:r>
        </a:p>
      </dgm:t>
    </dgm:pt>
    <dgm:pt modelId="{04B4D93D-EF9A-402C-A559-9995E69A1E98}" type="parTrans" cxnId="{A831EAE1-0403-4934-AA39-518300A29041}">
      <dgm:prSet/>
      <dgm:spPr/>
      <dgm:t>
        <a:bodyPr/>
        <a:lstStyle/>
        <a:p>
          <a:endParaRPr lang="fr-FR"/>
        </a:p>
      </dgm:t>
    </dgm:pt>
    <dgm:pt modelId="{2F7E2ECE-3EE2-4BD1-926E-CF63FB5BB7E0}" type="sibTrans" cxnId="{A831EAE1-0403-4934-AA39-518300A29041}">
      <dgm:prSet/>
      <dgm:spPr/>
      <dgm:t>
        <a:bodyPr/>
        <a:lstStyle/>
        <a:p>
          <a:endParaRPr lang="fr-FR"/>
        </a:p>
      </dgm:t>
    </dgm:pt>
    <dgm:pt modelId="{71BEAB68-9248-427C-B74A-6A1BA02B3FAA}">
      <dgm:prSet phldrT="[Texte]"/>
      <dgm:spPr/>
      <dgm:t>
        <a:bodyPr/>
        <a:lstStyle/>
        <a:p>
          <a:pPr>
            <a:lnSpc>
              <a:spcPct val="100000"/>
            </a:lnSpc>
            <a:spcAft>
              <a:spcPts val="0"/>
            </a:spcAft>
          </a:pPr>
          <a:r>
            <a:rPr lang="fr-FR" dirty="0"/>
            <a:t>JSC Budapest, </a:t>
          </a:r>
        </a:p>
        <a:p>
          <a:pPr>
            <a:lnSpc>
              <a:spcPct val="100000"/>
            </a:lnSpc>
            <a:spcAft>
              <a:spcPts val="0"/>
            </a:spcAft>
          </a:pPr>
          <a:r>
            <a:rPr lang="fr-FR" dirty="0"/>
            <a:t>April 2019</a:t>
          </a:r>
        </a:p>
      </dgm:t>
    </dgm:pt>
    <dgm:pt modelId="{297582E3-505C-41A6-99AE-B7042DCEC010}" type="parTrans" cxnId="{1298270A-F23F-4598-A8E7-8AC5144A867C}">
      <dgm:prSet/>
      <dgm:spPr/>
      <dgm:t>
        <a:bodyPr/>
        <a:lstStyle/>
        <a:p>
          <a:endParaRPr lang="fr-FR"/>
        </a:p>
      </dgm:t>
    </dgm:pt>
    <dgm:pt modelId="{8AFAFF1B-5506-4E9A-99A5-DE61AC0EDBBF}" type="sibTrans" cxnId="{1298270A-F23F-4598-A8E7-8AC5144A867C}">
      <dgm:prSet/>
      <dgm:spPr/>
      <dgm:t>
        <a:bodyPr/>
        <a:lstStyle/>
        <a:p>
          <a:endParaRPr lang="fr-FR"/>
        </a:p>
      </dgm:t>
    </dgm:pt>
    <dgm:pt modelId="{40F1AFBF-2802-4BEE-8DDB-8D3E7EA897C6}">
      <dgm:prSet phldrT="[Texte]"/>
      <dgm:spPr/>
      <dgm:t>
        <a:bodyPr/>
        <a:lstStyle/>
        <a:p>
          <a:r>
            <a:rPr lang="fr-FR" dirty="0"/>
            <a:t>HLM, </a:t>
          </a:r>
          <a:r>
            <a:rPr lang="fr-FR" dirty="0" err="1" smtClean="0"/>
            <a:t>Guimaraes</a:t>
          </a:r>
          <a:r>
            <a:rPr lang="fr-FR" dirty="0" smtClean="0"/>
            <a:t>, </a:t>
          </a:r>
          <a:r>
            <a:rPr lang="fr-FR" dirty="0" err="1"/>
            <a:t>Dec</a:t>
          </a:r>
          <a:r>
            <a:rPr lang="fr-FR" dirty="0"/>
            <a:t> 2019</a:t>
          </a:r>
        </a:p>
      </dgm:t>
    </dgm:pt>
    <dgm:pt modelId="{01D159D8-D048-43C8-B630-10015B17CFDE}" type="parTrans" cxnId="{5972A4CA-307D-480E-8AD3-16DE1016F752}">
      <dgm:prSet/>
      <dgm:spPr/>
      <dgm:t>
        <a:bodyPr/>
        <a:lstStyle/>
        <a:p>
          <a:endParaRPr lang="fr-FR"/>
        </a:p>
      </dgm:t>
    </dgm:pt>
    <dgm:pt modelId="{2F036212-9892-4F77-A4D3-6A4A5B981674}" type="sibTrans" cxnId="{5972A4CA-307D-480E-8AD3-16DE1016F752}">
      <dgm:prSet/>
      <dgm:spPr/>
      <dgm:t>
        <a:bodyPr/>
        <a:lstStyle/>
        <a:p>
          <a:endParaRPr lang="fr-FR"/>
        </a:p>
      </dgm:t>
    </dgm:pt>
    <dgm:pt modelId="{38F8C71F-EB83-414B-8DF8-6B81AEF8EF0A}">
      <dgm:prSet/>
      <dgm:spPr/>
      <dgm:t>
        <a:bodyPr/>
        <a:lstStyle/>
        <a:p>
          <a:r>
            <a:rPr lang="fr-FR" dirty="0"/>
            <a:t>3rd </a:t>
          </a:r>
          <a:r>
            <a:rPr lang="fr-FR" dirty="0" smtClean="0"/>
            <a:t>Workshop, Tianjin, Oct. 2019</a:t>
          </a:r>
          <a:endParaRPr lang="fr-FR" dirty="0"/>
        </a:p>
      </dgm:t>
    </dgm:pt>
    <dgm:pt modelId="{BAF30F8B-B312-41C6-BD83-DAEDC4BD72E7}" type="parTrans" cxnId="{0B4AC9FA-C37E-411E-8035-6C2D949B99AF}">
      <dgm:prSet/>
      <dgm:spPr/>
      <dgm:t>
        <a:bodyPr/>
        <a:lstStyle/>
        <a:p>
          <a:endParaRPr lang="fr-FR"/>
        </a:p>
      </dgm:t>
    </dgm:pt>
    <dgm:pt modelId="{3E3B607A-9D1D-44A4-9CCA-067F3546C24E}" type="sibTrans" cxnId="{0B4AC9FA-C37E-411E-8035-6C2D949B99AF}">
      <dgm:prSet/>
      <dgm:spPr/>
      <dgm:t>
        <a:bodyPr/>
        <a:lstStyle/>
        <a:p>
          <a:endParaRPr lang="fr-FR"/>
        </a:p>
      </dgm:t>
    </dgm:pt>
    <dgm:pt modelId="{3A7CE0F2-60B3-4880-94AE-B832E729E4D1}">
      <dgm:prSet/>
      <dgm:spPr/>
      <dgm:t>
        <a:bodyPr/>
        <a:lstStyle/>
        <a:p>
          <a:r>
            <a:rPr lang="fr-FR" dirty="0" smtClean="0"/>
            <a:t>Brussels, </a:t>
          </a:r>
          <a:r>
            <a:rPr lang="fr-FR" dirty="0" err="1" smtClean="0"/>
            <a:t>Dec</a:t>
          </a:r>
          <a:r>
            <a:rPr lang="fr-FR" dirty="0" smtClean="0"/>
            <a:t> 2019</a:t>
          </a:r>
          <a:endParaRPr lang="fr-FR" dirty="0"/>
        </a:p>
      </dgm:t>
    </dgm:pt>
    <dgm:pt modelId="{EE575D23-F6FD-45E7-97C5-1A29410E5EAE}" type="parTrans" cxnId="{27878A9E-423B-4B01-BBCB-18F7E95430CB}">
      <dgm:prSet/>
      <dgm:spPr/>
      <dgm:t>
        <a:bodyPr/>
        <a:lstStyle/>
        <a:p>
          <a:endParaRPr lang="fr-FR"/>
        </a:p>
      </dgm:t>
    </dgm:pt>
    <dgm:pt modelId="{7F9431D4-E74E-4612-B458-3CB1A34A8BFF}" type="sibTrans" cxnId="{27878A9E-423B-4B01-BBCB-18F7E95430CB}">
      <dgm:prSet/>
      <dgm:spPr/>
      <dgm:t>
        <a:bodyPr/>
        <a:lstStyle/>
        <a:p>
          <a:endParaRPr lang="fr-FR"/>
        </a:p>
      </dgm:t>
    </dgm:pt>
    <dgm:pt modelId="{E639A543-B206-44CF-93BD-91B0F8AFCF11}">
      <dgm:prSet/>
      <dgm:spPr/>
      <dgm:t>
        <a:bodyPr/>
        <a:lstStyle/>
        <a:p>
          <a:r>
            <a:rPr lang="fr-FR" dirty="0" smtClean="0"/>
            <a:t>Virtual, </a:t>
          </a:r>
          <a:r>
            <a:rPr lang="fr-FR" dirty="0" err="1" smtClean="0"/>
            <a:t>Nov</a:t>
          </a:r>
          <a:r>
            <a:rPr lang="fr-FR" dirty="0" smtClean="0"/>
            <a:t> 2020</a:t>
          </a:r>
          <a:endParaRPr lang="fr-FR" dirty="0"/>
        </a:p>
      </dgm:t>
    </dgm:pt>
    <dgm:pt modelId="{2E95930B-4B12-44F7-92F3-A9B16BBE1CB5}" type="parTrans" cxnId="{2A757A1A-E1CF-4DCA-AC3D-161E22BE32ED}">
      <dgm:prSet/>
      <dgm:spPr/>
      <dgm:t>
        <a:bodyPr/>
        <a:lstStyle/>
        <a:p>
          <a:endParaRPr lang="fr-FR"/>
        </a:p>
      </dgm:t>
    </dgm:pt>
    <dgm:pt modelId="{BFFA1A74-AE67-4F53-AA7B-94B7CEF71161}" type="sibTrans" cxnId="{2A757A1A-E1CF-4DCA-AC3D-161E22BE32ED}">
      <dgm:prSet/>
      <dgm:spPr/>
      <dgm:t>
        <a:bodyPr/>
        <a:lstStyle/>
        <a:p>
          <a:endParaRPr lang="fr-FR"/>
        </a:p>
      </dgm:t>
    </dgm:pt>
    <dgm:pt modelId="{3A9A1F36-3293-46DD-915E-93BC35366C80}">
      <dgm:prSet/>
      <dgm:spPr/>
      <dgm:t>
        <a:bodyPr/>
        <a:lstStyle/>
        <a:p>
          <a:r>
            <a:rPr lang="fr-FR" dirty="0" smtClean="0"/>
            <a:t>1st workshop Beijing, </a:t>
          </a:r>
          <a:r>
            <a:rPr lang="fr-FR" dirty="0" err="1" smtClean="0"/>
            <a:t>Nov</a:t>
          </a:r>
          <a:r>
            <a:rPr lang="fr-FR" dirty="0" smtClean="0"/>
            <a:t> 2018</a:t>
          </a:r>
          <a:endParaRPr lang="fr-FR" dirty="0"/>
        </a:p>
      </dgm:t>
    </dgm:pt>
    <dgm:pt modelId="{58F03511-5FED-4DDF-A056-0CA21B7FBD10}" type="parTrans" cxnId="{B066ABB4-A0C0-4311-859D-C5E6CCEEAD2F}">
      <dgm:prSet/>
      <dgm:spPr/>
      <dgm:t>
        <a:bodyPr/>
        <a:lstStyle/>
        <a:p>
          <a:endParaRPr lang="fr-FR"/>
        </a:p>
      </dgm:t>
    </dgm:pt>
    <dgm:pt modelId="{0D8831BC-36FE-46A5-89D7-548420E9CB84}" type="sibTrans" cxnId="{B066ABB4-A0C0-4311-859D-C5E6CCEEAD2F}">
      <dgm:prSet/>
      <dgm:spPr/>
      <dgm:t>
        <a:bodyPr/>
        <a:lstStyle/>
        <a:p>
          <a:endParaRPr lang="fr-FR"/>
        </a:p>
      </dgm:t>
    </dgm:pt>
    <dgm:pt modelId="{3E8E826E-57A8-41CC-ABDB-181EBA62FF67}" type="pres">
      <dgm:prSet presAssocID="{C2CDFF13-790F-422C-8591-5C9E80C81DDC}" presName="Name0" presStyleCnt="0">
        <dgm:presLayoutVars>
          <dgm:dir/>
          <dgm:resizeHandles val="exact"/>
        </dgm:presLayoutVars>
      </dgm:prSet>
      <dgm:spPr/>
    </dgm:pt>
    <dgm:pt modelId="{6C5E3DDA-5E85-497E-852B-38207F2C98DA}" type="pres">
      <dgm:prSet presAssocID="{3A9A1F36-3293-46DD-915E-93BC35366C80}" presName="parTxOnly" presStyleLbl="node1" presStyleIdx="0" presStyleCnt="7">
        <dgm:presLayoutVars>
          <dgm:bulletEnabled val="1"/>
        </dgm:presLayoutVars>
      </dgm:prSet>
      <dgm:spPr/>
      <dgm:t>
        <a:bodyPr/>
        <a:lstStyle/>
        <a:p>
          <a:endParaRPr lang="fr-FR"/>
        </a:p>
      </dgm:t>
    </dgm:pt>
    <dgm:pt modelId="{093411BD-D22B-46A7-8E67-459FEFF586AD}" type="pres">
      <dgm:prSet presAssocID="{0D8831BC-36FE-46A5-89D7-548420E9CB84}" presName="parSpace" presStyleCnt="0"/>
      <dgm:spPr/>
    </dgm:pt>
    <dgm:pt modelId="{C0F5B796-7808-4336-B33A-C10664E23466}" type="pres">
      <dgm:prSet presAssocID="{E6A81509-3382-4FD4-834C-66BACA1D7D6D}" presName="parTxOnly" presStyleLbl="node1" presStyleIdx="1" presStyleCnt="7">
        <dgm:presLayoutVars>
          <dgm:bulletEnabled val="1"/>
        </dgm:presLayoutVars>
      </dgm:prSet>
      <dgm:spPr/>
      <dgm:t>
        <a:bodyPr/>
        <a:lstStyle/>
        <a:p>
          <a:endParaRPr lang="fr-FR"/>
        </a:p>
      </dgm:t>
    </dgm:pt>
    <dgm:pt modelId="{94C48D43-E719-4532-910E-A38C3F53CA32}" type="pres">
      <dgm:prSet presAssocID="{2F7E2ECE-3EE2-4BD1-926E-CF63FB5BB7E0}" presName="parSpace" presStyleCnt="0"/>
      <dgm:spPr/>
    </dgm:pt>
    <dgm:pt modelId="{8351B293-9231-4B50-B7A0-395BD5104F41}" type="pres">
      <dgm:prSet presAssocID="{71BEAB68-9248-427C-B74A-6A1BA02B3FAA}" presName="parTxOnly" presStyleLbl="node1" presStyleIdx="2" presStyleCnt="7">
        <dgm:presLayoutVars>
          <dgm:bulletEnabled val="1"/>
        </dgm:presLayoutVars>
      </dgm:prSet>
      <dgm:spPr/>
      <dgm:t>
        <a:bodyPr/>
        <a:lstStyle/>
        <a:p>
          <a:endParaRPr lang="fr-FR"/>
        </a:p>
      </dgm:t>
    </dgm:pt>
    <dgm:pt modelId="{05A307A4-5752-49D9-81F6-2DD3CF0F62E6}" type="pres">
      <dgm:prSet presAssocID="{8AFAFF1B-5506-4E9A-99A5-DE61AC0EDBBF}" presName="parSpace" presStyleCnt="0"/>
      <dgm:spPr/>
    </dgm:pt>
    <dgm:pt modelId="{D58B2F83-788B-468C-AABA-B64A7630C92A}" type="pres">
      <dgm:prSet presAssocID="{38F8C71F-EB83-414B-8DF8-6B81AEF8EF0A}" presName="parTxOnly" presStyleLbl="node1" presStyleIdx="3" presStyleCnt="7">
        <dgm:presLayoutVars>
          <dgm:bulletEnabled val="1"/>
        </dgm:presLayoutVars>
      </dgm:prSet>
      <dgm:spPr/>
      <dgm:t>
        <a:bodyPr/>
        <a:lstStyle/>
        <a:p>
          <a:endParaRPr lang="fr-FR"/>
        </a:p>
      </dgm:t>
    </dgm:pt>
    <dgm:pt modelId="{C7027650-4A7D-4B37-9570-EC6792BD7FE1}" type="pres">
      <dgm:prSet presAssocID="{3E3B607A-9D1D-44A4-9CCA-067F3546C24E}" presName="parSpace" presStyleCnt="0"/>
      <dgm:spPr/>
    </dgm:pt>
    <dgm:pt modelId="{986B5128-3615-40A1-9C36-0DFFA9DB2BFD}" type="pres">
      <dgm:prSet presAssocID="{40F1AFBF-2802-4BEE-8DDB-8D3E7EA897C6}" presName="parTxOnly" presStyleLbl="node1" presStyleIdx="4" presStyleCnt="7">
        <dgm:presLayoutVars>
          <dgm:bulletEnabled val="1"/>
        </dgm:presLayoutVars>
      </dgm:prSet>
      <dgm:spPr/>
      <dgm:t>
        <a:bodyPr/>
        <a:lstStyle/>
        <a:p>
          <a:endParaRPr lang="fr-FR"/>
        </a:p>
      </dgm:t>
    </dgm:pt>
    <dgm:pt modelId="{2B109C5D-EF72-42A0-A34B-34B1DF892A80}" type="pres">
      <dgm:prSet presAssocID="{2F036212-9892-4F77-A4D3-6A4A5B981674}" presName="parSpace" presStyleCnt="0"/>
      <dgm:spPr/>
    </dgm:pt>
    <dgm:pt modelId="{BB02A03E-B155-42F0-8544-0736EE351E30}" type="pres">
      <dgm:prSet presAssocID="{3A7CE0F2-60B3-4880-94AE-B832E729E4D1}" presName="parTxOnly" presStyleLbl="node1" presStyleIdx="5" presStyleCnt="7">
        <dgm:presLayoutVars>
          <dgm:bulletEnabled val="1"/>
        </dgm:presLayoutVars>
      </dgm:prSet>
      <dgm:spPr/>
      <dgm:t>
        <a:bodyPr/>
        <a:lstStyle/>
        <a:p>
          <a:endParaRPr lang="fr-FR"/>
        </a:p>
      </dgm:t>
    </dgm:pt>
    <dgm:pt modelId="{DB4365E4-0BF6-4A4A-832F-7B6EAEE3578B}" type="pres">
      <dgm:prSet presAssocID="{7F9431D4-E74E-4612-B458-3CB1A34A8BFF}" presName="parSpace" presStyleCnt="0"/>
      <dgm:spPr/>
    </dgm:pt>
    <dgm:pt modelId="{12E0EC74-214E-43A5-BCF2-8DD0371B8BB4}" type="pres">
      <dgm:prSet presAssocID="{E639A543-B206-44CF-93BD-91B0F8AFCF11}" presName="parTxOnly" presStyleLbl="node1" presStyleIdx="6" presStyleCnt="7">
        <dgm:presLayoutVars>
          <dgm:bulletEnabled val="1"/>
        </dgm:presLayoutVars>
      </dgm:prSet>
      <dgm:spPr/>
      <dgm:t>
        <a:bodyPr/>
        <a:lstStyle/>
        <a:p>
          <a:endParaRPr lang="fr-FR"/>
        </a:p>
      </dgm:t>
    </dgm:pt>
  </dgm:ptLst>
  <dgm:cxnLst>
    <dgm:cxn modelId="{2A757A1A-E1CF-4DCA-AC3D-161E22BE32ED}" srcId="{C2CDFF13-790F-422C-8591-5C9E80C81DDC}" destId="{E639A543-B206-44CF-93BD-91B0F8AFCF11}" srcOrd="6" destOrd="0" parTransId="{2E95930B-4B12-44F7-92F3-A9B16BBE1CB5}" sibTransId="{BFFA1A74-AE67-4F53-AA7B-94B7CEF71161}"/>
    <dgm:cxn modelId="{5972A4CA-307D-480E-8AD3-16DE1016F752}" srcId="{C2CDFF13-790F-422C-8591-5C9E80C81DDC}" destId="{40F1AFBF-2802-4BEE-8DDB-8D3E7EA897C6}" srcOrd="4" destOrd="0" parTransId="{01D159D8-D048-43C8-B630-10015B17CFDE}" sibTransId="{2F036212-9892-4F77-A4D3-6A4A5B981674}"/>
    <dgm:cxn modelId="{E0B5239D-8EC6-4FEB-A2ED-6C7D4799260F}" type="presOf" srcId="{E639A543-B206-44CF-93BD-91B0F8AFCF11}" destId="{12E0EC74-214E-43A5-BCF2-8DD0371B8BB4}" srcOrd="0" destOrd="0" presId="urn:microsoft.com/office/officeart/2005/8/layout/hChevron3"/>
    <dgm:cxn modelId="{1298270A-F23F-4598-A8E7-8AC5144A867C}" srcId="{C2CDFF13-790F-422C-8591-5C9E80C81DDC}" destId="{71BEAB68-9248-427C-B74A-6A1BA02B3FAA}" srcOrd="2" destOrd="0" parTransId="{297582E3-505C-41A6-99AE-B7042DCEC010}" sibTransId="{8AFAFF1B-5506-4E9A-99A5-DE61AC0EDBBF}"/>
    <dgm:cxn modelId="{17F34DC3-F55F-4594-A062-CC2997399A3F}" type="presOf" srcId="{38F8C71F-EB83-414B-8DF8-6B81AEF8EF0A}" destId="{D58B2F83-788B-468C-AABA-B64A7630C92A}" srcOrd="0" destOrd="0" presId="urn:microsoft.com/office/officeart/2005/8/layout/hChevron3"/>
    <dgm:cxn modelId="{0B4AC9FA-C37E-411E-8035-6C2D949B99AF}" srcId="{C2CDFF13-790F-422C-8591-5C9E80C81DDC}" destId="{38F8C71F-EB83-414B-8DF8-6B81AEF8EF0A}" srcOrd="3" destOrd="0" parTransId="{BAF30F8B-B312-41C6-BD83-DAEDC4BD72E7}" sibTransId="{3E3B607A-9D1D-44A4-9CCA-067F3546C24E}"/>
    <dgm:cxn modelId="{2AD056AB-6C7E-4E72-B722-07B8A05CCDD1}" type="presOf" srcId="{3A7CE0F2-60B3-4880-94AE-B832E729E4D1}" destId="{BB02A03E-B155-42F0-8544-0736EE351E30}" srcOrd="0" destOrd="0" presId="urn:microsoft.com/office/officeart/2005/8/layout/hChevron3"/>
    <dgm:cxn modelId="{892BD0CA-2E3A-44A1-91C9-8639884570C5}" type="presOf" srcId="{71BEAB68-9248-427C-B74A-6A1BA02B3FAA}" destId="{8351B293-9231-4B50-B7A0-395BD5104F41}" srcOrd="0" destOrd="0" presId="urn:microsoft.com/office/officeart/2005/8/layout/hChevron3"/>
    <dgm:cxn modelId="{27878A9E-423B-4B01-BBCB-18F7E95430CB}" srcId="{C2CDFF13-790F-422C-8591-5C9E80C81DDC}" destId="{3A7CE0F2-60B3-4880-94AE-B832E729E4D1}" srcOrd="5" destOrd="0" parTransId="{EE575D23-F6FD-45E7-97C5-1A29410E5EAE}" sibTransId="{7F9431D4-E74E-4612-B458-3CB1A34A8BFF}"/>
    <dgm:cxn modelId="{A831EAE1-0403-4934-AA39-518300A29041}" srcId="{C2CDFF13-790F-422C-8591-5C9E80C81DDC}" destId="{E6A81509-3382-4FD4-834C-66BACA1D7D6D}" srcOrd="1" destOrd="0" parTransId="{04B4D93D-EF9A-402C-A559-9995E69A1E98}" sibTransId="{2F7E2ECE-3EE2-4BD1-926E-CF63FB5BB7E0}"/>
    <dgm:cxn modelId="{17404BC7-5C57-4C6F-8A8A-3E56BFAA59AD}" type="presOf" srcId="{40F1AFBF-2802-4BEE-8DDB-8D3E7EA897C6}" destId="{986B5128-3615-40A1-9C36-0DFFA9DB2BFD}" srcOrd="0" destOrd="0" presId="urn:microsoft.com/office/officeart/2005/8/layout/hChevron3"/>
    <dgm:cxn modelId="{18C0E358-113F-456F-9800-85D8D522279F}" type="presOf" srcId="{E6A81509-3382-4FD4-834C-66BACA1D7D6D}" destId="{C0F5B796-7808-4336-B33A-C10664E23466}" srcOrd="0" destOrd="0" presId="urn:microsoft.com/office/officeart/2005/8/layout/hChevron3"/>
    <dgm:cxn modelId="{6DA2E954-6412-411A-A0D0-365236B6234C}" type="presOf" srcId="{3A9A1F36-3293-46DD-915E-93BC35366C80}" destId="{6C5E3DDA-5E85-497E-852B-38207F2C98DA}" srcOrd="0" destOrd="0" presId="urn:microsoft.com/office/officeart/2005/8/layout/hChevron3"/>
    <dgm:cxn modelId="{B066ABB4-A0C0-4311-859D-C5E6CCEEAD2F}" srcId="{C2CDFF13-790F-422C-8591-5C9E80C81DDC}" destId="{3A9A1F36-3293-46DD-915E-93BC35366C80}" srcOrd="0" destOrd="0" parTransId="{58F03511-5FED-4DDF-A056-0CA21B7FBD10}" sibTransId="{0D8831BC-36FE-46A5-89D7-548420E9CB84}"/>
    <dgm:cxn modelId="{041B0B1F-A6E3-466B-8E8F-71D96367AC50}" type="presOf" srcId="{C2CDFF13-790F-422C-8591-5C9E80C81DDC}" destId="{3E8E826E-57A8-41CC-ABDB-181EBA62FF67}" srcOrd="0" destOrd="0" presId="urn:microsoft.com/office/officeart/2005/8/layout/hChevron3"/>
    <dgm:cxn modelId="{8BB06E13-5D12-4DCB-860F-82F613FD1C5B}" type="presParOf" srcId="{3E8E826E-57A8-41CC-ABDB-181EBA62FF67}" destId="{6C5E3DDA-5E85-497E-852B-38207F2C98DA}" srcOrd="0" destOrd="0" presId="urn:microsoft.com/office/officeart/2005/8/layout/hChevron3"/>
    <dgm:cxn modelId="{A8CAF6CB-BDF9-4505-AC9D-20AFD5AF75EA}" type="presParOf" srcId="{3E8E826E-57A8-41CC-ABDB-181EBA62FF67}" destId="{093411BD-D22B-46A7-8E67-459FEFF586AD}" srcOrd="1" destOrd="0" presId="urn:microsoft.com/office/officeart/2005/8/layout/hChevron3"/>
    <dgm:cxn modelId="{5B3D99A1-D28F-46B2-857D-5F00437AC0C7}" type="presParOf" srcId="{3E8E826E-57A8-41CC-ABDB-181EBA62FF67}" destId="{C0F5B796-7808-4336-B33A-C10664E23466}" srcOrd="2" destOrd="0" presId="urn:microsoft.com/office/officeart/2005/8/layout/hChevron3"/>
    <dgm:cxn modelId="{EBAE11C3-A622-42C6-8FDB-3F858213843B}" type="presParOf" srcId="{3E8E826E-57A8-41CC-ABDB-181EBA62FF67}" destId="{94C48D43-E719-4532-910E-A38C3F53CA32}" srcOrd="3" destOrd="0" presId="urn:microsoft.com/office/officeart/2005/8/layout/hChevron3"/>
    <dgm:cxn modelId="{8EA7EDE5-0495-4284-B606-9B9B3CCAAE70}" type="presParOf" srcId="{3E8E826E-57A8-41CC-ABDB-181EBA62FF67}" destId="{8351B293-9231-4B50-B7A0-395BD5104F41}" srcOrd="4" destOrd="0" presId="urn:microsoft.com/office/officeart/2005/8/layout/hChevron3"/>
    <dgm:cxn modelId="{53208E7E-76E9-4B46-A603-AFCB9751F653}" type="presParOf" srcId="{3E8E826E-57A8-41CC-ABDB-181EBA62FF67}" destId="{05A307A4-5752-49D9-81F6-2DD3CF0F62E6}" srcOrd="5" destOrd="0" presId="urn:microsoft.com/office/officeart/2005/8/layout/hChevron3"/>
    <dgm:cxn modelId="{4CF447BC-543A-4571-8718-9A586E5A1BB6}" type="presParOf" srcId="{3E8E826E-57A8-41CC-ABDB-181EBA62FF67}" destId="{D58B2F83-788B-468C-AABA-B64A7630C92A}" srcOrd="6" destOrd="0" presId="urn:microsoft.com/office/officeart/2005/8/layout/hChevron3"/>
    <dgm:cxn modelId="{755EE6DA-3A0A-48F1-9E22-575E629C866B}" type="presParOf" srcId="{3E8E826E-57A8-41CC-ABDB-181EBA62FF67}" destId="{C7027650-4A7D-4B37-9570-EC6792BD7FE1}" srcOrd="7" destOrd="0" presId="urn:microsoft.com/office/officeart/2005/8/layout/hChevron3"/>
    <dgm:cxn modelId="{2A82697D-5371-44DD-88D5-D24974397FE8}" type="presParOf" srcId="{3E8E826E-57A8-41CC-ABDB-181EBA62FF67}" destId="{986B5128-3615-40A1-9C36-0DFFA9DB2BFD}" srcOrd="8" destOrd="0" presId="urn:microsoft.com/office/officeart/2005/8/layout/hChevron3"/>
    <dgm:cxn modelId="{F013F605-C357-4EDE-B9E7-712CBAD990BD}" type="presParOf" srcId="{3E8E826E-57A8-41CC-ABDB-181EBA62FF67}" destId="{2B109C5D-EF72-42A0-A34B-34B1DF892A80}" srcOrd="9" destOrd="0" presId="urn:microsoft.com/office/officeart/2005/8/layout/hChevron3"/>
    <dgm:cxn modelId="{011D8C36-7F34-4C15-AFA1-876E4FF46DBB}" type="presParOf" srcId="{3E8E826E-57A8-41CC-ABDB-181EBA62FF67}" destId="{BB02A03E-B155-42F0-8544-0736EE351E30}" srcOrd="10" destOrd="0" presId="urn:microsoft.com/office/officeart/2005/8/layout/hChevron3"/>
    <dgm:cxn modelId="{F8D44098-277F-4F14-A131-449D3B6C0201}" type="presParOf" srcId="{3E8E826E-57A8-41CC-ABDB-181EBA62FF67}" destId="{DB4365E4-0BF6-4A4A-832F-7B6EAEE3578B}" srcOrd="11" destOrd="0" presId="urn:microsoft.com/office/officeart/2005/8/layout/hChevron3"/>
    <dgm:cxn modelId="{90ED0491-9562-42AE-B0B7-7855EB92FB6C}" type="presParOf" srcId="{3E8E826E-57A8-41CC-ABDB-181EBA62FF67}" destId="{12E0EC74-214E-43A5-BCF2-8DD0371B8BB4}"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E3DDA-5E85-497E-852B-38207F2C98DA}">
      <dsp:nvSpPr>
        <dsp:cNvPr id="0" name=""/>
        <dsp:cNvSpPr/>
      </dsp:nvSpPr>
      <dsp:spPr>
        <a:xfrm>
          <a:off x="1680" y="149566"/>
          <a:ext cx="1977270" cy="79090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fr-FR" sz="1300" kern="1200" dirty="0" smtClean="0"/>
            <a:t>1st workshop Beijing, </a:t>
          </a:r>
          <a:r>
            <a:rPr lang="fr-FR" sz="1300" kern="1200" dirty="0" err="1" smtClean="0"/>
            <a:t>Nov</a:t>
          </a:r>
          <a:r>
            <a:rPr lang="fr-FR" sz="1300" kern="1200" dirty="0" smtClean="0"/>
            <a:t> 2018</a:t>
          </a:r>
          <a:endParaRPr lang="fr-FR" sz="1300" kern="1200" dirty="0"/>
        </a:p>
      </dsp:txBody>
      <dsp:txXfrm>
        <a:off x="1680" y="149566"/>
        <a:ext cx="1779543" cy="790908"/>
      </dsp:txXfrm>
    </dsp:sp>
    <dsp:sp modelId="{C0F5B796-7808-4336-B33A-C10664E23466}">
      <dsp:nvSpPr>
        <dsp:cNvPr id="0" name=""/>
        <dsp:cNvSpPr/>
      </dsp:nvSpPr>
      <dsp:spPr>
        <a:xfrm>
          <a:off x="1583496" y="149566"/>
          <a:ext cx="1977270" cy="790908"/>
        </a:xfrm>
        <a:prstGeom prst="chevron">
          <a:avLst/>
        </a:prstGeom>
        <a:solidFill>
          <a:schemeClr val="accent2">
            <a:hueOff val="590258"/>
            <a:satOff val="-13053"/>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fr-FR" sz="1300" kern="1200" dirty="0"/>
            <a:t>2</a:t>
          </a:r>
          <a:r>
            <a:rPr lang="fr-FR" sz="1300" kern="1200" baseline="30000" dirty="0"/>
            <a:t>nd</a:t>
          </a:r>
          <a:r>
            <a:rPr lang="fr-FR" sz="1300" kern="1200" dirty="0"/>
            <a:t> </a:t>
          </a:r>
          <a:r>
            <a:rPr lang="fr-FR" sz="1300" kern="1200" dirty="0" err="1"/>
            <a:t>Worskhop</a:t>
          </a:r>
          <a:r>
            <a:rPr lang="fr-FR" sz="1300" kern="1200" dirty="0"/>
            <a:t> </a:t>
          </a:r>
        </a:p>
        <a:p>
          <a:pPr lvl="0" algn="ctr" defTabSz="577850">
            <a:lnSpc>
              <a:spcPct val="90000"/>
            </a:lnSpc>
            <a:spcBef>
              <a:spcPct val="0"/>
            </a:spcBef>
            <a:spcAft>
              <a:spcPct val="35000"/>
            </a:spcAft>
          </a:pPr>
          <a:r>
            <a:rPr lang="fr-FR" sz="1300" kern="1200" dirty="0" err="1"/>
            <a:t>Nanxi</a:t>
          </a:r>
          <a:r>
            <a:rPr lang="fr-FR" sz="1300" kern="1200" dirty="0"/>
            <a:t>, April 2019</a:t>
          </a:r>
        </a:p>
      </dsp:txBody>
      <dsp:txXfrm>
        <a:off x="1978950" y="149566"/>
        <a:ext cx="1186362" cy="790908"/>
      </dsp:txXfrm>
    </dsp:sp>
    <dsp:sp modelId="{8351B293-9231-4B50-B7A0-395BD5104F41}">
      <dsp:nvSpPr>
        <dsp:cNvPr id="0" name=""/>
        <dsp:cNvSpPr/>
      </dsp:nvSpPr>
      <dsp:spPr>
        <a:xfrm>
          <a:off x="3165313" y="149566"/>
          <a:ext cx="1977270" cy="790908"/>
        </a:xfrm>
        <a:prstGeom prst="chevron">
          <a:avLst/>
        </a:prstGeom>
        <a:solidFill>
          <a:schemeClr val="accent2">
            <a:hueOff val="1180515"/>
            <a:satOff val="-26106"/>
            <a:lumOff val="-18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100000"/>
            </a:lnSpc>
            <a:spcBef>
              <a:spcPct val="0"/>
            </a:spcBef>
            <a:spcAft>
              <a:spcPts val="0"/>
            </a:spcAft>
          </a:pPr>
          <a:r>
            <a:rPr lang="fr-FR" sz="1300" kern="1200" dirty="0"/>
            <a:t>JSC Budapest, </a:t>
          </a:r>
        </a:p>
        <a:p>
          <a:pPr lvl="0" algn="ctr" defTabSz="577850">
            <a:lnSpc>
              <a:spcPct val="100000"/>
            </a:lnSpc>
            <a:spcBef>
              <a:spcPct val="0"/>
            </a:spcBef>
            <a:spcAft>
              <a:spcPts val="0"/>
            </a:spcAft>
          </a:pPr>
          <a:r>
            <a:rPr lang="fr-FR" sz="1300" kern="1200" dirty="0"/>
            <a:t>April 2019</a:t>
          </a:r>
        </a:p>
      </dsp:txBody>
      <dsp:txXfrm>
        <a:off x="3560767" y="149566"/>
        <a:ext cx="1186362" cy="790908"/>
      </dsp:txXfrm>
    </dsp:sp>
    <dsp:sp modelId="{D58B2F83-788B-468C-AABA-B64A7630C92A}">
      <dsp:nvSpPr>
        <dsp:cNvPr id="0" name=""/>
        <dsp:cNvSpPr/>
      </dsp:nvSpPr>
      <dsp:spPr>
        <a:xfrm>
          <a:off x="4747129" y="149566"/>
          <a:ext cx="1977270" cy="790908"/>
        </a:xfrm>
        <a:prstGeom prst="chevron">
          <a:avLst/>
        </a:prstGeom>
        <a:solidFill>
          <a:schemeClr val="accent2">
            <a:hueOff val="1770773"/>
            <a:satOff val="-3916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fr-FR" sz="1300" kern="1200" dirty="0"/>
            <a:t>3rd </a:t>
          </a:r>
          <a:r>
            <a:rPr lang="fr-FR" sz="1300" kern="1200" dirty="0" smtClean="0"/>
            <a:t>Workshop, Tianjin, Oct. 2019</a:t>
          </a:r>
          <a:endParaRPr lang="fr-FR" sz="1300" kern="1200" dirty="0"/>
        </a:p>
      </dsp:txBody>
      <dsp:txXfrm>
        <a:off x="5142583" y="149566"/>
        <a:ext cx="1186362" cy="790908"/>
      </dsp:txXfrm>
    </dsp:sp>
    <dsp:sp modelId="{986B5128-3615-40A1-9C36-0DFFA9DB2BFD}">
      <dsp:nvSpPr>
        <dsp:cNvPr id="0" name=""/>
        <dsp:cNvSpPr/>
      </dsp:nvSpPr>
      <dsp:spPr>
        <a:xfrm>
          <a:off x="6328945" y="149566"/>
          <a:ext cx="1977270" cy="790908"/>
        </a:xfrm>
        <a:prstGeom prst="chevron">
          <a:avLst/>
        </a:prstGeom>
        <a:solidFill>
          <a:schemeClr val="accent2">
            <a:hueOff val="2361031"/>
            <a:satOff val="-52213"/>
            <a:lumOff val="-36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fr-FR" sz="1300" kern="1200" dirty="0"/>
            <a:t>HLM, </a:t>
          </a:r>
          <a:r>
            <a:rPr lang="fr-FR" sz="1300" kern="1200" dirty="0" err="1" smtClean="0"/>
            <a:t>Guimaraes</a:t>
          </a:r>
          <a:r>
            <a:rPr lang="fr-FR" sz="1300" kern="1200" dirty="0" smtClean="0"/>
            <a:t>, </a:t>
          </a:r>
          <a:r>
            <a:rPr lang="fr-FR" sz="1300" kern="1200" dirty="0" err="1"/>
            <a:t>Dec</a:t>
          </a:r>
          <a:r>
            <a:rPr lang="fr-FR" sz="1300" kern="1200" dirty="0"/>
            <a:t> 2019</a:t>
          </a:r>
        </a:p>
      </dsp:txBody>
      <dsp:txXfrm>
        <a:off x="6724399" y="149566"/>
        <a:ext cx="1186362" cy="790908"/>
      </dsp:txXfrm>
    </dsp:sp>
    <dsp:sp modelId="{BB02A03E-B155-42F0-8544-0736EE351E30}">
      <dsp:nvSpPr>
        <dsp:cNvPr id="0" name=""/>
        <dsp:cNvSpPr/>
      </dsp:nvSpPr>
      <dsp:spPr>
        <a:xfrm>
          <a:off x="7910761" y="149566"/>
          <a:ext cx="1977270" cy="790908"/>
        </a:xfrm>
        <a:prstGeom prst="chevron">
          <a:avLst/>
        </a:prstGeom>
        <a:solidFill>
          <a:schemeClr val="accent2">
            <a:hueOff val="2951288"/>
            <a:satOff val="-65266"/>
            <a:lumOff val="-45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fr-FR" sz="1300" kern="1200" dirty="0" smtClean="0"/>
            <a:t>Brussels, </a:t>
          </a:r>
          <a:r>
            <a:rPr lang="fr-FR" sz="1300" kern="1200" dirty="0" err="1" smtClean="0"/>
            <a:t>Dec</a:t>
          </a:r>
          <a:r>
            <a:rPr lang="fr-FR" sz="1300" kern="1200" dirty="0" smtClean="0"/>
            <a:t> 2019</a:t>
          </a:r>
          <a:endParaRPr lang="fr-FR" sz="1300" kern="1200" dirty="0"/>
        </a:p>
      </dsp:txBody>
      <dsp:txXfrm>
        <a:off x="8306215" y="149566"/>
        <a:ext cx="1186362" cy="790908"/>
      </dsp:txXfrm>
    </dsp:sp>
    <dsp:sp modelId="{12E0EC74-214E-43A5-BCF2-8DD0371B8BB4}">
      <dsp:nvSpPr>
        <dsp:cNvPr id="0" name=""/>
        <dsp:cNvSpPr/>
      </dsp:nvSpPr>
      <dsp:spPr>
        <a:xfrm>
          <a:off x="9492578" y="149566"/>
          <a:ext cx="1977270" cy="790908"/>
        </a:xfrm>
        <a:prstGeom prst="chevron">
          <a:avLst/>
        </a:prstGeom>
        <a:solidFill>
          <a:schemeClr val="accent2">
            <a:hueOff val="3541546"/>
            <a:satOff val="-78319"/>
            <a:lumOff val="-5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fr-FR" sz="1300" kern="1200" dirty="0" smtClean="0"/>
            <a:t>Virtual, </a:t>
          </a:r>
          <a:r>
            <a:rPr lang="fr-FR" sz="1300" kern="1200" dirty="0" err="1" smtClean="0"/>
            <a:t>Nov</a:t>
          </a:r>
          <a:r>
            <a:rPr lang="fr-FR" sz="1300" kern="1200" dirty="0" smtClean="0"/>
            <a:t> 2020</a:t>
          </a:r>
          <a:endParaRPr lang="fr-FR" sz="1300" kern="1200" dirty="0"/>
        </a:p>
      </dsp:txBody>
      <dsp:txXfrm>
        <a:off x="9888032" y="149566"/>
        <a:ext cx="1186362" cy="79090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633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1"/>
            <a:ext cx="2889938" cy="496331"/>
          </a:xfrm>
          <a:prstGeom prst="rect">
            <a:avLst/>
          </a:prstGeom>
        </p:spPr>
        <p:txBody>
          <a:bodyPr vert="horz" lIns="91440" tIns="45720" rIns="91440" bIns="45720" rtlCol="0"/>
          <a:lstStyle>
            <a:lvl1pPr algn="r">
              <a:defRPr sz="1200"/>
            </a:lvl1pPr>
          </a:lstStyle>
          <a:p>
            <a:fld id="{907E437A-28C9-41BC-B070-36E9C51F031D}" type="datetimeFigureOut">
              <a:rPr lang="fr-FR" smtClean="0"/>
              <a:t>19/01/2021</a:t>
            </a:fld>
            <a:endParaRPr lang="fr-FR"/>
          </a:p>
        </p:txBody>
      </p:sp>
      <p:sp>
        <p:nvSpPr>
          <p:cNvPr id="4" name="Espace réservé du pied de page 3"/>
          <p:cNvSpPr>
            <a:spLocks noGrp="1"/>
          </p:cNvSpPr>
          <p:nvPr>
            <p:ph type="ftr" sz="quarter" idx="2"/>
          </p:nvPr>
        </p:nvSpPr>
        <p:spPr>
          <a:xfrm>
            <a:off x="0" y="9428584"/>
            <a:ext cx="2889938" cy="49633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4"/>
            <a:ext cx="2889938" cy="496331"/>
          </a:xfrm>
          <a:prstGeom prst="rect">
            <a:avLst/>
          </a:prstGeom>
        </p:spPr>
        <p:txBody>
          <a:bodyPr vert="horz" lIns="91440" tIns="45720" rIns="91440" bIns="45720" rtlCol="0" anchor="b"/>
          <a:lstStyle>
            <a:lvl1pPr algn="r">
              <a:defRPr sz="1200"/>
            </a:lvl1pPr>
          </a:lstStyle>
          <a:p>
            <a:fld id="{17B2A3D2-6A47-46D7-8518-C1731A08E784}" type="slidenum">
              <a:rPr lang="fr-FR" smtClean="0"/>
              <a:t>‹N°›</a:t>
            </a:fld>
            <a:endParaRPr lang="fr-FR"/>
          </a:p>
        </p:txBody>
      </p:sp>
    </p:spTree>
    <p:extLst>
      <p:ext uri="{BB962C8B-B14F-4D97-AF65-F5344CB8AC3E}">
        <p14:creationId xmlns:p14="http://schemas.microsoft.com/office/powerpoint/2010/main" val="4220586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2"/>
            <a:ext cx="2889938"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777607" y="2"/>
            <a:ext cx="2889938" cy="498056"/>
          </a:xfrm>
          <a:prstGeom prst="rect">
            <a:avLst/>
          </a:prstGeom>
        </p:spPr>
        <p:txBody>
          <a:bodyPr vert="horz" lIns="91440" tIns="45720" rIns="91440" bIns="45720" rtlCol="0"/>
          <a:lstStyle>
            <a:lvl1pPr algn="r">
              <a:defRPr sz="1200"/>
            </a:lvl1pPr>
          </a:lstStyle>
          <a:p>
            <a:fld id="{3B7C65B0-E475-49D0-86AD-7A9F799CCD73}" type="datetimeFigureOut">
              <a:rPr lang="fi-FI" smtClean="0"/>
              <a:t>19.1.2021</a:t>
            </a:fld>
            <a:endParaRPr lang="fi-FI"/>
          </a:p>
        </p:txBody>
      </p:sp>
      <p:sp>
        <p:nvSpPr>
          <p:cNvPr id="4" name="Dian kuvan paikkamerkki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66909" y="4777195"/>
            <a:ext cx="5335270" cy="3908615"/>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7"/>
            <a:ext cx="2889938"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777607" y="9428587"/>
            <a:ext cx="2889938" cy="498055"/>
          </a:xfrm>
          <a:prstGeom prst="rect">
            <a:avLst/>
          </a:prstGeom>
        </p:spPr>
        <p:txBody>
          <a:bodyPr vert="horz" lIns="91440" tIns="45720" rIns="91440" bIns="45720" rtlCol="0" anchor="b"/>
          <a:lstStyle>
            <a:lvl1pPr algn="r">
              <a:defRPr sz="1200"/>
            </a:lvl1pPr>
          </a:lstStyle>
          <a:p>
            <a:fld id="{5D6EC665-8F98-4EE5-A8F6-8DB84E930FF9}" type="slidenum">
              <a:rPr lang="fi-FI" smtClean="0"/>
              <a:t>‹N°›</a:t>
            </a:fld>
            <a:endParaRPr lang="fi-FI"/>
          </a:p>
        </p:txBody>
      </p:sp>
    </p:spTree>
    <p:extLst>
      <p:ext uri="{BB962C8B-B14F-4D97-AF65-F5344CB8AC3E}">
        <p14:creationId xmlns:p14="http://schemas.microsoft.com/office/powerpoint/2010/main" val="297414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r-FR" sz="1200" baseline="0" dirty="0" err="1" smtClean="0"/>
              <a:t>Dear</a:t>
            </a:r>
            <a:r>
              <a:rPr lang="fr-FR" sz="1200" baseline="0" dirty="0" smtClean="0"/>
              <a:t> </a:t>
            </a:r>
            <a:r>
              <a:rPr lang="fr-FR" sz="1200" baseline="0" dirty="0" err="1" smtClean="0"/>
              <a:t>friends</a:t>
            </a:r>
            <a:r>
              <a:rPr lang="fr-FR" sz="1200" baseline="0" dirty="0" smtClean="0"/>
              <a:t>, </a:t>
            </a:r>
            <a:r>
              <a:rPr lang="fr-FR" sz="1200" baseline="0" dirty="0" err="1" smtClean="0"/>
              <a:t>it’s</a:t>
            </a:r>
            <a:r>
              <a:rPr lang="fr-FR" sz="1200" baseline="0" dirty="0" smtClean="0"/>
              <a:t> a real </a:t>
            </a:r>
            <a:r>
              <a:rPr lang="fr-FR" sz="1200" baseline="0" dirty="0" err="1" smtClean="0"/>
              <a:t>pleasure</a:t>
            </a:r>
            <a:r>
              <a:rPr lang="fr-FR" sz="1200" baseline="0" dirty="0" smtClean="0"/>
              <a:t> to </a:t>
            </a:r>
            <a:r>
              <a:rPr lang="fr-FR" sz="1200" baseline="0" dirty="0" err="1" smtClean="0"/>
              <a:t>welcome</a:t>
            </a:r>
            <a:r>
              <a:rPr lang="fr-FR" sz="1200" baseline="0" dirty="0" smtClean="0"/>
              <a:t> </a:t>
            </a:r>
            <a:r>
              <a:rPr lang="fr-FR" sz="1200" baseline="0" dirty="0" err="1" smtClean="0"/>
              <a:t>you</a:t>
            </a:r>
            <a:r>
              <a:rPr lang="fr-FR" sz="1200" baseline="0" dirty="0" smtClean="0"/>
              <a:t> </a:t>
            </a:r>
            <a:r>
              <a:rPr lang="fr-FR" sz="1200" baseline="0" dirty="0" err="1" smtClean="0"/>
              <a:t>today</a:t>
            </a:r>
            <a:r>
              <a:rPr lang="fr-FR" sz="1200" baseline="0" dirty="0" smtClean="0"/>
              <a:t> for </a:t>
            </a:r>
            <a:r>
              <a:rPr lang="fr-FR" sz="1200" baseline="0" dirty="0" err="1" smtClean="0"/>
              <a:t>this</a:t>
            </a:r>
            <a:r>
              <a:rPr lang="fr-FR" sz="1200" baseline="0" dirty="0" smtClean="0"/>
              <a:t> CEWP Lot 1 </a:t>
            </a:r>
            <a:r>
              <a:rPr lang="fr-FR" sz="1200" baseline="0" dirty="0" err="1" smtClean="0"/>
              <a:t>fourth</a:t>
            </a:r>
            <a:r>
              <a:rPr lang="fr-FR" sz="1200" baseline="0" dirty="0" smtClean="0"/>
              <a:t> </a:t>
            </a:r>
            <a:r>
              <a:rPr lang="fr-FR" sz="1200" baseline="0" dirty="0" err="1" smtClean="0"/>
              <a:t>worskshop</a:t>
            </a:r>
            <a:r>
              <a:rPr lang="fr-FR" sz="1200" baseline="0" dirty="0" smtClean="0"/>
              <a:t> on </a:t>
            </a:r>
            <a:r>
              <a:rPr lang="fr-FR" sz="1200" baseline="0" dirty="0" err="1" smtClean="0"/>
              <a:t>policy</a:t>
            </a:r>
            <a:r>
              <a:rPr lang="fr-FR" sz="1200" baseline="0" dirty="0" smtClean="0"/>
              <a:t> </a:t>
            </a:r>
            <a:r>
              <a:rPr lang="fr-FR" sz="1200" baseline="0" dirty="0" err="1" smtClean="0"/>
              <a:t>recommendations</a:t>
            </a:r>
            <a:r>
              <a:rPr lang="fr-FR" sz="1200" baseline="0" dirty="0" smtClean="0"/>
              <a:t> ! </a:t>
            </a:r>
            <a:r>
              <a:rPr lang="fr-FR" sz="1200" baseline="0" dirty="0" err="1" smtClean="0"/>
              <a:t>We</a:t>
            </a:r>
            <a:r>
              <a:rPr lang="fr-FR" sz="1200" baseline="0" dirty="0" smtClean="0"/>
              <a:t> are all </a:t>
            </a:r>
            <a:r>
              <a:rPr lang="fr-FR" sz="1200" baseline="0" dirty="0" err="1" smtClean="0"/>
              <a:t>very</a:t>
            </a:r>
            <a:r>
              <a:rPr lang="fr-FR" sz="1200" baseline="0" dirty="0" smtClean="0"/>
              <a:t> </a:t>
            </a:r>
            <a:r>
              <a:rPr lang="fr-FR" sz="1200" baseline="0" dirty="0" err="1" smtClean="0"/>
              <a:t>sad</a:t>
            </a:r>
            <a:r>
              <a:rPr lang="fr-FR" sz="1200" baseline="0" dirty="0" smtClean="0"/>
              <a:t> not te </a:t>
            </a:r>
            <a:r>
              <a:rPr lang="fr-FR" sz="1200" baseline="0" dirty="0" err="1" smtClean="0"/>
              <a:t>be</a:t>
            </a:r>
            <a:r>
              <a:rPr lang="fr-FR" sz="1200" baseline="0" dirty="0" smtClean="0"/>
              <a:t> </a:t>
            </a:r>
            <a:r>
              <a:rPr lang="fr-FR" sz="1200" baseline="0" dirty="0" err="1" smtClean="0"/>
              <a:t>with</a:t>
            </a:r>
            <a:r>
              <a:rPr lang="fr-FR" sz="1200" baseline="0" dirty="0" smtClean="0"/>
              <a:t> </a:t>
            </a:r>
            <a:r>
              <a:rPr lang="fr-FR" sz="1200" baseline="0" dirty="0" err="1" smtClean="0"/>
              <a:t>you</a:t>
            </a:r>
            <a:r>
              <a:rPr lang="fr-FR" sz="1200" baseline="0" dirty="0" smtClean="0"/>
              <a:t> </a:t>
            </a:r>
            <a:r>
              <a:rPr lang="fr-FR" sz="1200" baseline="0" dirty="0" err="1" smtClean="0"/>
              <a:t>today</a:t>
            </a:r>
            <a:r>
              <a:rPr lang="fr-FR" sz="1200" baseline="0" dirty="0" smtClean="0"/>
              <a:t>, sharing good times and </a:t>
            </a:r>
            <a:r>
              <a:rPr lang="fr-FR" sz="1200" baseline="0" dirty="0" err="1" smtClean="0"/>
              <a:t>baiju</a:t>
            </a:r>
            <a:r>
              <a:rPr lang="fr-FR" sz="1200" baseline="0" dirty="0" smtClean="0"/>
              <a:t>, but </a:t>
            </a:r>
            <a:r>
              <a:rPr lang="fr-FR" sz="1200" baseline="0" dirty="0" err="1" smtClean="0"/>
              <a:t>thanks</a:t>
            </a:r>
            <a:r>
              <a:rPr lang="fr-FR" sz="1200" baseline="0" dirty="0" smtClean="0"/>
              <a:t> to </a:t>
            </a:r>
            <a:r>
              <a:rPr lang="fr-FR" sz="1200" baseline="0" dirty="0" err="1" smtClean="0"/>
              <a:t>technology</a:t>
            </a:r>
            <a:r>
              <a:rPr lang="fr-FR" sz="1200" baseline="0" dirty="0" smtClean="0"/>
              <a:t>, at least </a:t>
            </a:r>
            <a:r>
              <a:rPr lang="fr-FR" sz="1200" baseline="0" dirty="0" err="1" smtClean="0"/>
              <a:t>we</a:t>
            </a:r>
            <a:r>
              <a:rPr lang="fr-FR" sz="1200" baseline="0" dirty="0" smtClean="0"/>
              <a:t> </a:t>
            </a:r>
            <a:r>
              <a:rPr lang="fr-FR" sz="1200" baseline="0" dirty="0" err="1" smtClean="0"/>
              <a:t>can</a:t>
            </a:r>
            <a:r>
              <a:rPr lang="fr-FR" sz="1200" baseline="0" dirty="0" smtClean="0"/>
              <a:t> </a:t>
            </a:r>
            <a:r>
              <a:rPr lang="fr-FR" sz="1200" baseline="0" dirty="0" err="1" smtClean="0"/>
              <a:t>see</a:t>
            </a:r>
            <a:r>
              <a:rPr lang="fr-FR" sz="1200" baseline="0" dirty="0" smtClean="0"/>
              <a:t> </a:t>
            </a:r>
            <a:r>
              <a:rPr lang="fr-FR" sz="1200" baseline="0" dirty="0" err="1" smtClean="0"/>
              <a:t>each</a:t>
            </a:r>
            <a:r>
              <a:rPr lang="fr-FR" sz="1200" baseline="0" dirty="0" smtClean="0"/>
              <a:t> </a:t>
            </a:r>
            <a:r>
              <a:rPr lang="fr-FR" sz="1200" baseline="0" dirty="0" err="1" smtClean="0"/>
              <a:t>other</a:t>
            </a:r>
            <a:r>
              <a:rPr lang="fr-FR" sz="1200" baseline="0" dirty="0" smtClean="0"/>
              <a:t>, </a:t>
            </a:r>
            <a:r>
              <a:rPr lang="fr-FR" sz="1200" baseline="0" dirty="0" err="1" smtClean="0"/>
              <a:t>waiting</a:t>
            </a:r>
            <a:r>
              <a:rPr lang="fr-FR" sz="1200" baseline="0" dirty="0" smtClean="0"/>
              <a:t> for </a:t>
            </a:r>
            <a:r>
              <a:rPr lang="fr-FR" sz="1200" baseline="0" dirty="0" err="1" smtClean="0"/>
              <a:t>better</a:t>
            </a:r>
            <a:r>
              <a:rPr lang="fr-FR" sz="1200" baseline="0" dirty="0" smtClean="0"/>
              <a:t> times to come. Be sure </a:t>
            </a:r>
            <a:r>
              <a:rPr lang="fr-FR" sz="1200" baseline="0" dirty="0" err="1" smtClean="0"/>
              <a:t>we</a:t>
            </a:r>
            <a:r>
              <a:rPr lang="fr-FR" sz="1200" baseline="0" dirty="0" smtClean="0"/>
              <a:t> miss </a:t>
            </a:r>
            <a:r>
              <a:rPr lang="fr-FR" sz="1200" baseline="0" dirty="0" err="1" smtClean="0"/>
              <a:t>you</a:t>
            </a:r>
            <a:r>
              <a:rPr lang="fr-FR" sz="1200" baseline="0" dirty="0" smtClean="0"/>
              <a:t> a lot ! </a:t>
            </a:r>
            <a:endParaRPr lang="fr-FR" sz="1200" baseline="0" dirty="0"/>
          </a:p>
        </p:txBody>
      </p:sp>
      <p:sp>
        <p:nvSpPr>
          <p:cNvPr id="4" name="Dian numeron paikkamerkki 3"/>
          <p:cNvSpPr>
            <a:spLocks noGrp="1"/>
          </p:cNvSpPr>
          <p:nvPr>
            <p:ph type="sldNum" sz="quarter" idx="10"/>
          </p:nvPr>
        </p:nvSpPr>
        <p:spPr/>
        <p:txBody>
          <a:bodyPr/>
          <a:lstStyle/>
          <a:p>
            <a:fld id="{5D6EC665-8F98-4EE5-A8F6-8DB84E930FF9}" type="slidenum">
              <a:rPr lang="fi-FI" smtClean="0"/>
              <a:t>1</a:t>
            </a:fld>
            <a:endParaRPr lang="fi-FI"/>
          </a:p>
        </p:txBody>
      </p:sp>
    </p:spTree>
    <p:extLst>
      <p:ext uri="{BB962C8B-B14F-4D97-AF65-F5344CB8AC3E}">
        <p14:creationId xmlns:p14="http://schemas.microsoft.com/office/powerpoint/2010/main" val="297096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lang="en-US" sz="1000" baseline="0" dirty="0" smtClean="0"/>
              <a:t>For instance, in last November, objectives and deadlines were reviewed:</a:t>
            </a:r>
          </a:p>
          <a:p>
            <a:pPr marL="171450" indent="-171450">
              <a:buFont typeface="Arial" panose="020B0604020202020204" pitchFamily="34" charset="0"/>
              <a:buChar char="•"/>
            </a:pPr>
            <a:r>
              <a:rPr lang="fr-FR" dirty="0" smtClean="0">
                <a:solidFill>
                  <a:srgbClr val="C00000"/>
                </a:solidFill>
              </a:rPr>
              <a:t>Jan </a:t>
            </a:r>
            <a:r>
              <a:rPr lang="fr-FR" dirty="0" smtClean="0">
                <a:solidFill>
                  <a:schemeClr val="tx2"/>
                </a:solidFill>
              </a:rPr>
              <a:t>2021 : </a:t>
            </a:r>
            <a:r>
              <a:rPr lang="en-US" dirty="0" smtClean="0">
                <a:solidFill>
                  <a:srgbClr val="C00000"/>
                </a:solidFill>
              </a:rPr>
              <a:t>main conclusions and recommendations </a:t>
            </a:r>
            <a:r>
              <a:rPr lang="en-US" dirty="0" smtClean="0">
                <a:solidFill>
                  <a:schemeClr val="tx2"/>
                </a:solidFill>
              </a:rPr>
              <a:t>(1 page summary note) for each pilot basin including deadlines + </a:t>
            </a:r>
            <a:r>
              <a:rPr lang="en-US" dirty="0" smtClean="0">
                <a:solidFill>
                  <a:srgbClr val="C00000"/>
                </a:solidFill>
              </a:rPr>
              <a:t>formalized approach </a:t>
            </a:r>
            <a:r>
              <a:rPr lang="en-US" dirty="0" smtClean="0">
                <a:solidFill>
                  <a:schemeClr val="tx2"/>
                </a:solidFill>
              </a:rPr>
              <a:t>for the outcomes </a:t>
            </a:r>
            <a:r>
              <a:rPr lang="fr-FR" dirty="0" smtClean="0">
                <a:solidFill>
                  <a:schemeClr val="tx2"/>
                </a:solidFill>
              </a:rPr>
              <a:t>in the perspective of </a:t>
            </a:r>
            <a:r>
              <a:rPr lang="fr-FR" dirty="0" smtClean="0">
                <a:solidFill>
                  <a:srgbClr val="C00000"/>
                </a:solidFill>
              </a:rPr>
              <a:t>HLM / JSC</a:t>
            </a:r>
          </a:p>
          <a:p>
            <a:pPr marL="171450" indent="-171450">
              <a:buFont typeface="Arial" panose="020B0604020202020204" pitchFamily="34" charset="0"/>
              <a:buChar char="•"/>
            </a:pPr>
            <a:r>
              <a:rPr lang="fr-FR" dirty="0" smtClean="0">
                <a:solidFill>
                  <a:srgbClr val="C00000"/>
                </a:solidFill>
              </a:rPr>
              <a:t>April </a:t>
            </a:r>
            <a:r>
              <a:rPr lang="fr-FR" dirty="0" smtClean="0">
                <a:solidFill>
                  <a:schemeClr val="tx2"/>
                </a:solidFill>
              </a:rPr>
              <a:t>2021: </a:t>
            </a:r>
            <a:r>
              <a:rPr lang="fr-FR" dirty="0" err="1" smtClean="0">
                <a:solidFill>
                  <a:srgbClr val="C00000"/>
                </a:solidFill>
              </a:rPr>
              <a:t>draft</a:t>
            </a:r>
            <a:r>
              <a:rPr lang="fr-FR" dirty="0" smtClean="0">
                <a:solidFill>
                  <a:schemeClr val="tx2"/>
                </a:solidFill>
              </a:rPr>
              <a:t> of the </a:t>
            </a:r>
            <a:r>
              <a:rPr lang="fr-FR" dirty="0" err="1" smtClean="0">
                <a:solidFill>
                  <a:schemeClr val="tx2"/>
                </a:solidFill>
              </a:rPr>
              <a:t>policy</a:t>
            </a:r>
            <a:r>
              <a:rPr lang="fr-FR" dirty="0" smtClean="0">
                <a:solidFill>
                  <a:schemeClr val="tx2"/>
                </a:solidFill>
              </a:rPr>
              <a:t> </a:t>
            </a:r>
            <a:r>
              <a:rPr lang="fr-FR" dirty="0" err="1" smtClean="0">
                <a:solidFill>
                  <a:schemeClr val="tx2"/>
                </a:solidFill>
              </a:rPr>
              <a:t>recommendations</a:t>
            </a:r>
            <a:r>
              <a:rPr lang="fr-FR" dirty="0" smtClean="0">
                <a:solidFill>
                  <a:schemeClr val="tx2"/>
                </a:solidFill>
              </a:rPr>
              <a:t> for </a:t>
            </a:r>
            <a:r>
              <a:rPr lang="fr-FR" dirty="0" err="1" smtClean="0">
                <a:solidFill>
                  <a:schemeClr val="tx2"/>
                </a:solidFill>
              </a:rPr>
              <a:t>each</a:t>
            </a:r>
            <a:r>
              <a:rPr lang="fr-FR" dirty="0" smtClean="0">
                <a:solidFill>
                  <a:schemeClr val="tx2"/>
                </a:solidFill>
              </a:rPr>
              <a:t> pilot </a:t>
            </a:r>
            <a:r>
              <a:rPr lang="fr-FR" dirty="0" err="1" smtClean="0">
                <a:solidFill>
                  <a:schemeClr val="tx2"/>
                </a:solidFill>
              </a:rPr>
              <a:t>project</a:t>
            </a:r>
            <a:endParaRPr lang="fr-FR" dirty="0" smtClean="0">
              <a:solidFill>
                <a:schemeClr val="tx2"/>
              </a:solidFill>
            </a:endParaRPr>
          </a:p>
          <a:p>
            <a:pPr marL="171450" indent="-171450">
              <a:buFont typeface="Arial" panose="020B0604020202020204" pitchFamily="34" charset="0"/>
              <a:buChar char="•"/>
            </a:pPr>
            <a:r>
              <a:rPr lang="fr-FR" dirty="0" err="1" smtClean="0">
                <a:solidFill>
                  <a:srgbClr val="C00000"/>
                </a:solidFill>
              </a:rPr>
              <a:t>June</a:t>
            </a:r>
            <a:r>
              <a:rPr lang="fr-FR" dirty="0" smtClean="0"/>
              <a:t> </a:t>
            </a:r>
            <a:r>
              <a:rPr lang="fr-FR" dirty="0" smtClean="0">
                <a:solidFill>
                  <a:schemeClr val="tx2"/>
                </a:solidFill>
              </a:rPr>
              <a:t>2021: </a:t>
            </a:r>
            <a:r>
              <a:rPr lang="fr-FR" dirty="0" smtClean="0">
                <a:solidFill>
                  <a:srgbClr val="C00000"/>
                </a:solidFill>
              </a:rPr>
              <a:t>final benchmark </a:t>
            </a:r>
            <a:r>
              <a:rPr lang="fr-FR" dirty="0" smtClean="0">
                <a:solidFill>
                  <a:schemeClr val="tx2"/>
                </a:solidFill>
              </a:rPr>
              <a:t>of </a:t>
            </a:r>
            <a:r>
              <a:rPr lang="fr-FR" dirty="0" err="1" smtClean="0">
                <a:solidFill>
                  <a:schemeClr val="tx2"/>
                </a:solidFill>
              </a:rPr>
              <a:t>policy</a:t>
            </a:r>
            <a:r>
              <a:rPr lang="fr-FR" dirty="0" smtClean="0">
                <a:solidFill>
                  <a:schemeClr val="tx2"/>
                </a:solidFill>
              </a:rPr>
              <a:t> </a:t>
            </a:r>
            <a:r>
              <a:rPr lang="fr-FR" dirty="0" err="1" smtClean="0">
                <a:solidFill>
                  <a:schemeClr val="tx2"/>
                </a:solidFill>
              </a:rPr>
              <a:t>recommendations</a:t>
            </a:r>
            <a:r>
              <a:rPr lang="fr-FR" dirty="0" smtClean="0">
                <a:solidFill>
                  <a:schemeClr val="tx2"/>
                </a:solidFill>
              </a:rPr>
              <a:t> for </a:t>
            </a:r>
            <a:r>
              <a:rPr lang="fr-FR" dirty="0" err="1" smtClean="0">
                <a:solidFill>
                  <a:schemeClr val="tx2"/>
                </a:solidFill>
              </a:rPr>
              <a:t>each</a:t>
            </a:r>
            <a:r>
              <a:rPr lang="fr-FR" dirty="0" smtClean="0">
                <a:solidFill>
                  <a:schemeClr val="tx2"/>
                </a:solidFill>
              </a:rPr>
              <a:t> pilot </a:t>
            </a:r>
            <a:r>
              <a:rPr lang="fr-FR" dirty="0" err="1" smtClean="0">
                <a:solidFill>
                  <a:schemeClr val="tx2"/>
                </a:solidFill>
              </a:rPr>
              <a:t>project</a:t>
            </a:r>
            <a:endParaRPr lang="en-US" sz="1000" baseline="0" dirty="0"/>
          </a:p>
        </p:txBody>
      </p:sp>
      <p:sp>
        <p:nvSpPr>
          <p:cNvPr id="4" name="Espace réservé du numéro de diapositive 3"/>
          <p:cNvSpPr>
            <a:spLocks noGrp="1"/>
          </p:cNvSpPr>
          <p:nvPr>
            <p:ph type="sldNum" sz="quarter" idx="10"/>
          </p:nvPr>
        </p:nvSpPr>
        <p:spPr/>
        <p:txBody>
          <a:bodyPr/>
          <a:lstStyle/>
          <a:p>
            <a:fld id="{5D6EC665-8F98-4EE5-A8F6-8DB84E930FF9}" type="slidenum">
              <a:rPr lang="fi-FI" smtClean="0"/>
              <a:t>3</a:t>
            </a:fld>
            <a:endParaRPr lang="fi-FI"/>
          </a:p>
        </p:txBody>
      </p:sp>
    </p:spTree>
    <p:extLst>
      <p:ext uri="{BB962C8B-B14F-4D97-AF65-F5344CB8AC3E}">
        <p14:creationId xmlns:p14="http://schemas.microsoft.com/office/powerpoint/2010/main" val="256954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sz="1000" baseline="0" dirty="0"/>
          </a:p>
        </p:txBody>
      </p:sp>
      <p:sp>
        <p:nvSpPr>
          <p:cNvPr id="4" name="Espace réservé du numéro de diapositive 3"/>
          <p:cNvSpPr>
            <a:spLocks noGrp="1"/>
          </p:cNvSpPr>
          <p:nvPr>
            <p:ph type="sldNum" sz="quarter" idx="10"/>
          </p:nvPr>
        </p:nvSpPr>
        <p:spPr/>
        <p:txBody>
          <a:bodyPr/>
          <a:lstStyle/>
          <a:p>
            <a:fld id="{5D6EC665-8F98-4EE5-A8F6-8DB84E930FF9}" type="slidenum">
              <a:rPr lang="fi-FI" smtClean="0"/>
              <a:t>5</a:t>
            </a:fld>
            <a:endParaRPr lang="fi-FI"/>
          </a:p>
        </p:txBody>
      </p:sp>
    </p:spTree>
    <p:extLst>
      <p:ext uri="{BB962C8B-B14F-4D97-AF65-F5344CB8AC3E}">
        <p14:creationId xmlns:p14="http://schemas.microsoft.com/office/powerpoint/2010/main" val="1462714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sz="1000" baseline="0" dirty="0"/>
          </a:p>
        </p:txBody>
      </p:sp>
      <p:sp>
        <p:nvSpPr>
          <p:cNvPr id="4" name="Espace réservé du numéro de diapositive 3"/>
          <p:cNvSpPr>
            <a:spLocks noGrp="1"/>
          </p:cNvSpPr>
          <p:nvPr>
            <p:ph type="sldNum" sz="quarter" idx="10"/>
          </p:nvPr>
        </p:nvSpPr>
        <p:spPr/>
        <p:txBody>
          <a:bodyPr/>
          <a:lstStyle/>
          <a:p>
            <a:fld id="{5D6EC665-8F98-4EE5-A8F6-8DB84E930FF9}" type="slidenum">
              <a:rPr lang="fi-FI" smtClean="0"/>
              <a:t>6</a:t>
            </a:fld>
            <a:endParaRPr lang="fi-FI"/>
          </a:p>
        </p:txBody>
      </p:sp>
    </p:spTree>
    <p:extLst>
      <p:ext uri="{BB962C8B-B14F-4D97-AF65-F5344CB8AC3E}">
        <p14:creationId xmlns:p14="http://schemas.microsoft.com/office/powerpoint/2010/main" val="267015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sz="1000" baseline="0" dirty="0"/>
          </a:p>
        </p:txBody>
      </p:sp>
      <p:sp>
        <p:nvSpPr>
          <p:cNvPr id="4" name="Espace réservé du numéro de diapositive 3"/>
          <p:cNvSpPr>
            <a:spLocks noGrp="1"/>
          </p:cNvSpPr>
          <p:nvPr>
            <p:ph type="sldNum" sz="quarter" idx="10"/>
          </p:nvPr>
        </p:nvSpPr>
        <p:spPr/>
        <p:txBody>
          <a:bodyPr/>
          <a:lstStyle/>
          <a:p>
            <a:fld id="{5D6EC665-8F98-4EE5-A8F6-8DB84E930FF9}" type="slidenum">
              <a:rPr lang="fi-FI" smtClean="0"/>
              <a:t>7</a:t>
            </a:fld>
            <a:endParaRPr lang="fi-FI"/>
          </a:p>
        </p:txBody>
      </p:sp>
    </p:spTree>
    <p:extLst>
      <p:ext uri="{BB962C8B-B14F-4D97-AF65-F5344CB8AC3E}">
        <p14:creationId xmlns:p14="http://schemas.microsoft.com/office/powerpoint/2010/main" val="394653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sz="1000" baseline="0" dirty="0"/>
          </a:p>
        </p:txBody>
      </p:sp>
      <p:sp>
        <p:nvSpPr>
          <p:cNvPr id="4" name="Espace réservé du numéro de diapositive 3"/>
          <p:cNvSpPr>
            <a:spLocks noGrp="1"/>
          </p:cNvSpPr>
          <p:nvPr>
            <p:ph type="sldNum" sz="quarter" idx="10"/>
          </p:nvPr>
        </p:nvSpPr>
        <p:spPr/>
        <p:txBody>
          <a:bodyPr/>
          <a:lstStyle/>
          <a:p>
            <a:fld id="{5D6EC665-8F98-4EE5-A8F6-8DB84E930FF9}" type="slidenum">
              <a:rPr lang="fi-FI" smtClean="0"/>
              <a:t>8</a:t>
            </a:fld>
            <a:endParaRPr lang="fi-FI"/>
          </a:p>
        </p:txBody>
      </p:sp>
    </p:spTree>
    <p:extLst>
      <p:ext uri="{BB962C8B-B14F-4D97-AF65-F5344CB8AC3E}">
        <p14:creationId xmlns:p14="http://schemas.microsoft.com/office/powerpoint/2010/main" val="2103227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sz="1000" baseline="0" dirty="0"/>
          </a:p>
        </p:txBody>
      </p:sp>
      <p:sp>
        <p:nvSpPr>
          <p:cNvPr id="4" name="Espace réservé du numéro de diapositive 3"/>
          <p:cNvSpPr>
            <a:spLocks noGrp="1"/>
          </p:cNvSpPr>
          <p:nvPr>
            <p:ph type="sldNum" sz="quarter" idx="10"/>
          </p:nvPr>
        </p:nvSpPr>
        <p:spPr/>
        <p:txBody>
          <a:bodyPr/>
          <a:lstStyle/>
          <a:p>
            <a:fld id="{5D6EC665-8F98-4EE5-A8F6-8DB84E930FF9}" type="slidenum">
              <a:rPr lang="fi-FI" smtClean="0"/>
              <a:t>9</a:t>
            </a:fld>
            <a:endParaRPr lang="fi-FI"/>
          </a:p>
        </p:txBody>
      </p:sp>
    </p:spTree>
    <p:extLst>
      <p:ext uri="{BB962C8B-B14F-4D97-AF65-F5344CB8AC3E}">
        <p14:creationId xmlns:p14="http://schemas.microsoft.com/office/powerpoint/2010/main" val="286023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sz="1000" baseline="0" dirty="0"/>
          </a:p>
        </p:txBody>
      </p:sp>
      <p:sp>
        <p:nvSpPr>
          <p:cNvPr id="4" name="Espace réservé du numéro de diapositive 3"/>
          <p:cNvSpPr>
            <a:spLocks noGrp="1"/>
          </p:cNvSpPr>
          <p:nvPr>
            <p:ph type="sldNum" sz="quarter" idx="10"/>
          </p:nvPr>
        </p:nvSpPr>
        <p:spPr/>
        <p:txBody>
          <a:bodyPr/>
          <a:lstStyle/>
          <a:p>
            <a:fld id="{5D6EC665-8F98-4EE5-A8F6-8DB84E930FF9}" type="slidenum">
              <a:rPr lang="fi-FI" smtClean="0"/>
              <a:t>10</a:t>
            </a:fld>
            <a:endParaRPr lang="fi-FI"/>
          </a:p>
        </p:txBody>
      </p:sp>
    </p:spTree>
    <p:extLst>
      <p:ext uri="{BB962C8B-B14F-4D97-AF65-F5344CB8AC3E}">
        <p14:creationId xmlns:p14="http://schemas.microsoft.com/office/powerpoint/2010/main" val="219020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fi-FI" sz="1000" dirty="0"/>
          </a:p>
        </p:txBody>
      </p:sp>
      <p:sp>
        <p:nvSpPr>
          <p:cNvPr id="4" name="Dian numeron paikkamerkki 3"/>
          <p:cNvSpPr>
            <a:spLocks noGrp="1"/>
          </p:cNvSpPr>
          <p:nvPr>
            <p:ph type="sldNum" sz="quarter" idx="10"/>
          </p:nvPr>
        </p:nvSpPr>
        <p:spPr/>
        <p:txBody>
          <a:bodyPr/>
          <a:lstStyle/>
          <a:p>
            <a:fld id="{5D6EC665-8F98-4EE5-A8F6-8DB84E930FF9}" type="slidenum">
              <a:rPr lang="fi-FI" smtClean="0"/>
              <a:t>11</a:t>
            </a:fld>
            <a:endParaRPr lang="fi-FI"/>
          </a:p>
        </p:txBody>
      </p:sp>
    </p:spTree>
    <p:extLst>
      <p:ext uri="{BB962C8B-B14F-4D97-AF65-F5344CB8AC3E}">
        <p14:creationId xmlns:p14="http://schemas.microsoft.com/office/powerpoint/2010/main" val="1549924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solidFill>
          <a:schemeClr val="bg1"/>
        </a:solidFill>
        <a:effectLst/>
      </p:bgPr>
    </p:bg>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0512" y="369765"/>
            <a:ext cx="8781486" cy="6342185"/>
          </a:xfrm>
          <a:prstGeom prst="rect">
            <a:avLst/>
          </a:prstGeom>
        </p:spPr>
      </p:pic>
      <p:sp>
        <p:nvSpPr>
          <p:cNvPr id="2" name="Otsikko 1"/>
          <p:cNvSpPr>
            <a:spLocks noGrp="1"/>
          </p:cNvSpPr>
          <p:nvPr>
            <p:ph type="ctrTitle"/>
          </p:nvPr>
        </p:nvSpPr>
        <p:spPr>
          <a:xfrm>
            <a:off x="600075" y="2484438"/>
            <a:ext cx="9144000" cy="2387600"/>
          </a:xfrm>
        </p:spPr>
        <p:txBody>
          <a:bodyPr anchor="b"/>
          <a:lstStyle>
            <a:lvl1pPr algn="l">
              <a:defRPr sz="6000" b="1"/>
            </a:lvl1pPr>
          </a:lstStyle>
          <a:p>
            <a:r>
              <a:rPr lang="en-US"/>
              <a:t>Click to edit Master title style</a:t>
            </a:r>
            <a:endParaRPr lang="fi-FI" dirty="0"/>
          </a:p>
        </p:txBody>
      </p:sp>
      <p:sp>
        <p:nvSpPr>
          <p:cNvPr id="3" name="Alaotsikko 2"/>
          <p:cNvSpPr>
            <a:spLocks noGrp="1"/>
          </p:cNvSpPr>
          <p:nvPr>
            <p:ph type="subTitle" idx="1"/>
          </p:nvPr>
        </p:nvSpPr>
        <p:spPr>
          <a:xfrm>
            <a:off x="600075" y="4964113"/>
            <a:ext cx="914400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8" name="Kuva 7" descr="Kuva, joka sisältää kohteen teksti&#10;&#10;Kuvaus luotu, korkea luotettavuu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1179" y="247565"/>
            <a:ext cx="3545783" cy="2190836"/>
          </a:xfrm>
          <a:prstGeom prst="rect">
            <a:avLst/>
          </a:prstGeom>
        </p:spPr>
      </p:pic>
      <p:pic>
        <p:nvPicPr>
          <p:cNvPr id="5" name="Kuva 4" descr="Kuva, joka sisältää kohteen objekti&#10;&#10;Kuvaus luotu, korkea luotettavuu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54894" y="6039910"/>
            <a:ext cx="786774" cy="524516"/>
          </a:xfrm>
          <a:prstGeom prst="rect">
            <a:avLst/>
          </a:prstGeom>
        </p:spPr>
      </p:pic>
      <p:pic>
        <p:nvPicPr>
          <p:cNvPr id="7" name="Kuva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90899" y="6036217"/>
            <a:ext cx="786774" cy="5319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1_Full page image logo separate">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1"/>
                </a:solidFill>
              </a:defRPr>
            </a:lvl1pPr>
          </a:lstStyle>
          <a:p>
            <a:fld id="{1890265B-AA67-4D38-9B68-69958B574EA2}" type="datetimeFigureOut">
              <a:rPr lang="fi-FI" smtClean="0"/>
              <a:t>19.1.2021</a:t>
            </a:fld>
            <a:endParaRPr lang="fi-FI" dirty="0"/>
          </a:p>
        </p:txBody>
      </p:sp>
      <p:sp>
        <p:nvSpPr>
          <p:cNvPr id="3" name="Alatunnisteen paikkamerkki 2"/>
          <p:cNvSpPr>
            <a:spLocks noGrp="1"/>
          </p:cNvSpPr>
          <p:nvPr>
            <p:ph type="ftr" sz="quarter" idx="11"/>
          </p:nvPr>
        </p:nvSpPr>
        <p:spPr/>
        <p:txBody>
          <a:bodyPr/>
          <a:lstStyle>
            <a:lvl1pPr>
              <a:defRPr>
                <a:solidFill>
                  <a:schemeClr val="bg1"/>
                </a:solidFill>
              </a:defRPr>
            </a:lvl1pPr>
          </a:lstStyle>
          <a:p>
            <a:endParaRPr lang="fi-FI" dirty="0"/>
          </a:p>
        </p:txBody>
      </p:sp>
      <p:sp>
        <p:nvSpPr>
          <p:cNvPr id="4" name="Dian numeron paikkamerkki 3"/>
          <p:cNvSpPr>
            <a:spLocks noGrp="1"/>
          </p:cNvSpPr>
          <p:nvPr>
            <p:ph type="sldNum" sz="quarter" idx="12"/>
          </p:nvPr>
        </p:nvSpPr>
        <p:spPr/>
        <p:txBody>
          <a:bodyPr/>
          <a:lstStyle>
            <a:lvl1pPr>
              <a:defRPr>
                <a:solidFill>
                  <a:schemeClr val="bg1"/>
                </a:solidFill>
              </a:defRPr>
            </a:lvl1pPr>
          </a:lstStyle>
          <a:p>
            <a:fld id="{9A384F88-B23F-422A-90DB-AC76CF4E3604}" type="slidenum">
              <a:rPr lang="fi-FI" smtClean="0"/>
              <a:t>‹N°›</a:t>
            </a:fld>
            <a:endParaRPr lang="fi-F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Päivämäärän paikkamerkki 4"/>
          <p:cNvSpPr>
            <a:spLocks noGrp="1"/>
          </p:cNvSpPr>
          <p:nvPr>
            <p:ph type="dt" sz="half" idx="10"/>
          </p:nvPr>
        </p:nvSpPr>
        <p:spPr/>
        <p:txBody>
          <a:bodyPr/>
          <a:lstStyle/>
          <a:p>
            <a:fld id="{1890265B-AA67-4D38-9B68-69958B574EA2}" type="datetimeFigureOut">
              <a:rPr lang="fi-FI" smtClean="0"/>
              <a:t>19.1.2021</a:t>
            </a:fld>
            <a:endParaRPr lang="fi-FI" dirty="0"/>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p:txBody>
          <a:bodyPr/>
          <a:lstStyle/>
          <a:p>
            <a:fld id="{9A384F88-B23F-422A-90DB-AC76CF4E3604}" type="slidenum">
              <a:rPr lang="fi-FI" smtClean="0"/>
              <a:t>‹N°›</a:t>
            </a:fld>
            <a:endParaRPr lang="fi-FI"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Päivämäärän paikkamerkki 4"/>
          <p:cNvSpPr>
            <a:spLocks noGrp="1"/>
          </p:cNvSpPr>
          <p:nvPr>
            <p:ph type="dt" sz="half" idx="10"/>
          </p:nvPr>
        </p:nvSpPr>
        <p:spPr/>
        <p:txBody>
          <a:bodyPr/>
          <a:lstStyle/>
          <a:p>
            <a:fld id="{1890265B-AA67-4D38-9B68-69958B574EA2}" type="datetimeFigureOut">
              <a:rPr lang="fi-FI" smtClean="0"/>
              <a:t>19.1.2021</a:t>
            </a:fld>
            <a:endParaRPr lang="fi-FI" dirty="0"/>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p:txBody>
          <a:bodyPr/>
          <a:lstStyle/>
          <a:p>
            <a:fld id="{9A384F88-B23F-422A-90DB-AC76CF4E3604}" type="slidenum">
              <a:rPr lang="fi-FI" smtClean="0"/>
              <a:t>‹N°›</a:t>
            </a:fld>
            <a:endParaRPr lang="fi-FI"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Pystysuoran tekstin paikkamerkki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p:cNvSpPr>
            <a:spLocks noGrp="1"/>
          </p:cNvSpPr>
          <p:nvPr>
            <p:ph type="dt" sz="half" idx="10"/>
          </p:nvPr>
        </p:nvSpPr>
        <p:spPr/>
        <p:txBody>
          <a:bodyPr/>
          <a:lstStyle/>
          <a:p>
            <a:fld id="{1890265B-AA67-4D38-9B68-69958B574EA2}" type="datetimeFigureOut">
              <a:rPr lang="fi-FI" smtClean="0"/>
              <a:t>19.1.2021</a:t>
            </a:fld>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9A384F88-B23F-422A-90DB-AC76CF4E3604}" type="slidenum">
              <a:rPr lang="fi-FI" smtClean="0"/>
              <a:t>‹N°›</a:t>
            </a:fld>
            <a:endParaRPr lang="fi-FI"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p:cNvSpPr>
            <a:spLocks noGrp="1"/>
          </p:cNvSpPr>
          <p:nvPr>
            <p:ph type="dt" sz="half" idx="10"/>
          </p:nvPr>
        </p:nvSpPr>
        <p:spPr/>
        <p:txBody>
          <a:bodyPr/>
          <a:lstStyle/>
          <a:p>
            <a:fld id="{1890265B-AA67-4D38-9B68-69958B574EA2}" type="datetimeFigureOut">
              <a:rPr lang="fi-FI" smtClean="0"/>
              <a:t>19.1.2021</a:t>
            </a:fld>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9A384F88-B23F-422A-90DB-AC76CF4E3604}" type="slidenum">
              <a:rPr lang="fi-FI" smtClean="0"/>
              <a:t>‹N°›</a:t>
            </a:fld>
            <a:endParaRPr lang="fi-F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p:cNvSpPr>
            <a:spLocks noGrp="1"/>
          </p:cNvSpPr>
          <p:nvPr>
            <p:ph type="dt" sz="half" idx="10"/>
          </p:nvPr>
        </p:nvSpPr>
        <p:spPr/>
        <p:txBody>
          <a:bodyPr/>
          <a:lstStyle/>
          <a:p>
            <a:fld id="{1890265B-AA67-4D38-9B68-69958B574EA2}" type="datetimeFigureOut">
              <a:rPr lang="fi-FI" smtClean="0"/>
              <a:t>19.1.2021</a:t>
            </a:fld>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9A384F88-B23F-422A-90DB-AC76CF4E3604}" type="slidenum">
              <a:rPr lang="fi-FI" smtClean="0"/>
              <a:t>‹N°›</a:t>
            </a:fld>
            <a:endParaRPr lang="fi-F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äivämäärän paikkamerkki 3"/>
          <p:cNvSpPr>
            <a:spLocks noGrp="1"/>
          </p:cNvSpPr>
          <p:nvPr>
            <p:ph type="dt" sz="half" idx="10"/>
          </p:nvPr>
        </p:nvSpPr>
        <p:spPr/>
        <p:txBody>
          <a:bodyPr/>
          <a:lstStyle/>
          <a:p>
            <a:fld id="{1890265B-AA67-4D38-9B68-69958B574EA2}" type="datetimeFigureOut">
              <a:rPr lang="fi-FI" smtClean="0"/>
              <a:t>19.1.2021</a:t>
            </a:fld>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9A384F88-B23F-422A-90DB-AC76CF4E3604}" type="slidenum">
              <a:rPr lang="fi-FI" smtClean="0"/>
              <a:t>‹N°›</a:t>
            </a:fld>
            <a:endParaRPr lang="fi-F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4"/>
          <p:cNvSpPr>
            <a:spLocks noGrp="1"/>
          </p:cNvSpPr>
          <p:nvPr>
            <p:ph type="dt" sz="half" idx="10"/>
          </p:nvPr>
        </p:nvSpPr>
        <p:spPr/>
        <p:txBody>
          <a:bodyPr/>
          <a:lstStyle/>
          <a:p>
            <a:fld id="{1890265B-AA67-4D38-9B68-69958B574EA2}" type="datetimeFigureOut">
              <a:rPr lang="fi-FI" smtClean="0"/>
              <a:t>19.1.2021</a:t>
            </a:fld>
            <a:endParaRPr lang="fi-FI" dirty="0"/>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p:txBody>
          <a:bodyPr/>
          <a:lstStyle/>
          <a:p>
            <a:fld id="{9A384F88-B23F-422A-90DB-AC76CF4E3604}" type="slidenum">
              <a:rPr lang="fi-FI" smtClean="0"/>
              <a:t>‹N°›</a:t>
            </a:fld>
            <a:endParaRPr lang="fi-F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Sisällön paikkamerkki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Sisällön paikkamerkki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Päivämäärän paikkamerkki 6"/>
          <p:cNvSpPr>
            <a:spLocks noGrp="1"/>
          </p:cNvSpPr>
          <p:nvPr>
            <p:ph type="dt" sz="half" idx="10"/>
          </p:nvPr>
        </p:nvSpPr>
        <p:spPr/>
        <p:txBody>
          <a:bodyPr/>
          <a:lstStyle/>
          <a:p>
            <a:fld id="{1890265B-AA67-4D38-9B68-69958B574EA2}" type="datetimeFigureOut">
              <a:rPr lang="fi-FI" smtClean="0"/>
              <a:t>19.1.2021</a:t>
            </a:fld>
            <a:endParaRPr lang="fi-FI" dirty="0"/>
          </a:p>
        </p:txBody>
      </p:sp>
      <p:sp>
        <p:nvSpPr>
          <p:cNvPr id="8" name="Alatunnisteen paikkamerkki 7"/>
          <p:cNvSpPr>
            <a:spLocks noGrp="1"/>
          </p:cNvSpPr>
          <p:nvPr>
            <p:ph type="ftr" sz="quarter" idx="11"/>
          </p:nvPr>
        </p:nvSpPr>
        <p:spPr/>
        <p:txBody>
          <a:bodyPr/>
          <a:lstStyle/>
          <a:p>
            <a:endParaRPr lang="fi-FI" dirty="0"/>
          </a:p>
        </p:txBody>
      </p:sp>
      <p:sp>
        <p:nvSpPr>
          <p:cNvPr id="9" name="Dian numeron paikkamerkki 8"/>
          <p:cNvSpPr>
            <a:spLocks noGrp="1"/>
          </p:cNvSpPr>
          <p:nvPr>
            <p:ph type="sldNum" sz="quarter" idx="12"/>
          </p:nvPr>
        </p:nvSpPr>
        <p:spPr/>
        <p:txBody>
          <a:bodyPr/>
          <a:lstStyle/>
          <a:p>
            <a:fld id="{9A384F88-B23F-422A-90DB-AC76CF4E3604}" type="slidenum">
              <a:rPr lang="fi-FI" smtClean="0"/>
              <a:t>‹N°›</a:t>
            </a:fld>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Päivämäärän paikkamerkki 2"/>
          <p:cNvSpPr>
            <a:spLocks noGrp="1"/>
          </p:cNvSpPr>
          <p:nvPr>
            <p:ph type="dt" sz="half" idx="10"/>
          </p:nvPr>
        </p:nvSpPr>
        <p:spPr/>
        <p:txBody>
          <a:bodyPr/>
          <a:lstStyle/>
          <a:p>
            <a:fld id="{1890265B-AA67-4D38-9B68-69958B574EA2}" type="datetimeFigureOut">
              <a:rPr lang="fi-FI" smtClean="0"/>
              <a:t>19.1.2021</a:t>
            </a:fld>
            <a:endParaRPr lang="fi-FI" dirty="0"/>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9A384F88-B23F-422A-90DB-AC76CF4E3604}" type="slidenum">
              <a:rPr lang="fi-FI" smtClean="0"/>
              <a:t>‹N°›</a:t>
            </a:fld>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Colour background">
    <p:bg>
      <p:bgPr>
        <a:solidFill>
          <a:schemeClr val="tx2"/>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1"/>
                </a:solidFill>
              </a:defRPr>
            </a:lvl1pPr>
          </a:lstStyle>
          <a:p>
            <a:fld id="{1890265B-AA67-4D38-9B68-69958B574EA2}" type="datetimeFigureOut">
              <a:rPr lang="fi-FI" smtClean="0"/>
              <a:t>19.1.2021</a:t>
            </a:fld>
            <a:endParaRPr lang="fi-FI" dirty="0"/>
          </a:p>
        </p:txBody>
      </p:sp>
      <p:sp>
        <p:nvSpPr>
          <p:cNvPr id="3" name="Alatunnisteen paikkamerkki 2"/>
          <p:cNvSpPr>
            <a:spLocks noGrp="1"/>
          </p:cNvSpPr>
          <p:nvPr>
            <p:ph type="ftr" sz="quarter" idx="11"/>
          </p:nvPr>
        </p:nvSpPr>
        <p:spPr/>
        <p:txBody>
          <a:bodyPr/>
          <a:lstStyle>
            <a:lvl1pPr>
              <a:defRPr>
                <a:solidFill>
                  <a:schemeClr val="bg1"/>
                </a:solidFill>
              </a:defRPr>
            </a:lvl1pPr>
          </a:lstStyle>
          <a:p>
            <a:endParaRPr lang="fi-FI" dirty="0"/>
          </a:p>
        </p:txBody>
      </p:sp>
      <p:sp>
        <p:nvSpPr>
          <p:cNvPr id="4" name="Dian numeron paikkamerkki 3"/>
          <p:cNvSpPr>
            <a:spLocks noGrp="1"/>
          </p:cNvSpPr>
          <p:nvPr>
            <p:ph type="sldNum" sz="quarter" idx="12"/>
          </p:nvPr>
        </p:nvSpPr>
        <p:spPr/>
        <p:txBody>
          <a:bodyPr/>
          <a:lstStyle>
            <a:lvl1pPr>
              <a:defRPr>
                <a:solidFill>
                  <a:schemeClr val="bg1"/>
                </a:solidFill>
              </a:defRPr>
            </a:lvl1pPr>
          </a:lstStyle>
          <a:p>
            <a:fld id="{9A384F88-B23F-422A-90DB-AC76CF4E3604}" type="slidenum">
              <a:rPr lang="fi-FI" smtClean="0"/>
              <a:t>‹N°›</a:t>
            </a:fld>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1096" y="211185"/>
            <a:ext cx="1782996" cy="12491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Colour background">
    <p:bg>
      <p:bgPr>
        <a:solidFill>
          <a:schemeClr val="accent2"/>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1"/>
                </a:solidFill>
              </a:defRPr>
            </a:lvl1pPr>
          </a:lstStyle>
          <a:p>
            <a:fld id="{1890265B-AA67-4D38-9B68-69958B574EA2}" type="datetimeFigureOut">
              <a:rPr lang="fi-FI" smtClean="0"/>
              <a:t>19.1.2021</a:t>
            </a:fld>
            <a:endParaRPr lang="fi-FI" dirty="0"/>
          </a:p>
        </p:txBody>
      </p:sp>
      <p:sp>
        <p:nvSpPr>
          <p:cNvPr id="3" name="Alatunnisteen paikkamerkki 2"/>
          <p:cNvSpPr>
            <a:spLocks noGrp="1"/>
          </p:cNvSpPr>
          <p:nvPr>
            <p:ph type="ftr" sz="quarter" idx="11"/>
          </p:nvPr>
        </p:nvSpPr>
        <p:spPr/>
        <p:txBody>
          <a:bodyPr/>
          <a:lstStyle>
            <a:lvl1pPr>
              <a:defRPr>
                <a:solidFill>
                  <a:schemeClr val="bg1"/>
                </a:solidFill>
              </a:defRPr>
            </a:lvl1pPr>
          </a:lstStyle>
          <a:p>
            <a:endParaRPr lang="fi-FI" dirty="0"/>
          </a:p>
        </p:txBody>
      </p:sp>
      <p:sp>
        <p:nvSpPr>
          <p:cNvPr id="4" name="Dian numeron paikkamerkki 3"/>
          <p:cNvSpPr>
            <a:spLocks noGrp="1"/>
          </p:cNvSpPr>
          <p:nvPr>
            <p:ph type="sldNum" sz="quarter" idx="12"/>
          </p:nvPr>
        </p:nvSpPr>
        <p:spPr/>
        <p:txBody>
          <a:bodyPr/>
          <a:lstStyle>
            <a:lvl1pPr>
              <a:defRPr>
                <a:solidFill>
                  <a:schemeClr val="bg1"/>
                </a:solidFill>
              </a:defRPr>
            </a:lvl1pPr>
          </a:lstStyle>
          <a:p>
            <a:fld id="{9A384F88-B23F-422A-90DB-AC76CF4E3604}" type="slidenum">
              <a:rPr lang="fi-FI" smtClean="0"/>
              <a:t>‹N°›</a:t>
            </a:fld>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1096" y="211185"/>
            <a:ext cx="1782996" cy="124910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Full page image">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1"/>
                </a:solidFill>
              </a:defRPr>
            </a:lvl1pPr>
          </a:lstStyle>
          <a:p>
            <a:fld id="{1890265B-AA67-4D38-9B68-69958B574EA2}" type="datetimeFigureOut">
              <a:rPr lang="fi-FI" smtClean="0"/>
              <a:t>19.1.2021</a:t>
            </a:fld>
            <a:endParaRPr lang="fi-FI" dirty="0"/>
          </a:p>
        </p:txBody>
      </p:sp>
      <p:sp>
        <p:nvSpPr>
          <p:cNvPr id="3" name="Alatunnisteen paikkamerkki 2"/>
          <p:cNvSpPr>
            <a:spLocks noGrp="1"/>
          </p:cNvSpPr>
          <p:nvPr>
            <p:ph type="ftr" sz="quarter" idx="11"/>
          </p:nvPr>
        </p:nvSpPr>
        <p:spPr/>
        <p:txBody>
          <a:bodyPr/>
          <a:lstStyle>
            <a:lvl1pPr>
              <a:defRPr>
                <a:solidFill>
                  <a:schemeClr val="bg1"/>
                </a:solidFill>
              </a:defRPr>
            </a:lvl1pPr>
          </a:lstStyle>
          <a:p>
            <a:endParaRPr lang="fi-FI" dirty="0"/>
          </a:p>
        </p:txBody>
      </p:sp>
      <p:sp>
        <p:nvSpPr>
          <p:cNvPr id="4" name="Dian numeron paikkamerkki 3"/>
          <p:cNvSpPr>
            <a:spLocks noGrp="1"/>
          </p:cNvSpPr>
          <p:nvPr>
            <p:ph type="sldNum" sz="quarter" idx="12"/>
          </p:nvPr>
        </p:nvSpPr>
        <p:spPr/>
        <p:txBody>
          <a:bodyPr/>
          <a:lstStyle>
            <a:lvl1pPr>
              <a:defRPr>
                <a:solidFill>
                  <a:schemeClr val="bg1"/>
                </a:solidFill>
              </a:defRPr>
            </a:lvl1pPr>
          </a:lstStyle>
          <a:p>
            <a:fld id="{9A384F88-B23F-422A-90DB-AC76CF4E3604}" type="slidenum">
              <a:rPr lang="fi-FI" smtClean="0"/>
              <a:t>‹N°›</a:t>
            </a:fld>
            <a:endParaRPr lang="fi-FI" dirty="0"/>
          </a:p>
        </p:txBody>
      </p:sp>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1096" y="211185"/>
            <a:ext cx="1782996" cy="124910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err="1"/>
              <a:t>Title</a:t>
            </a:r>
            <a:endParaRPr lang="fi-FI" dirty="0"/>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0265B-AA67-4D38-9B68-69958B574EA2}" type="datetimeFigureOut">
              <a:rPr lang="fi-FI" smtClean="0"/>
              <a:t>19.1.2021</a:t>
            </a:fld>
            <a:endParaRPr lang="fi-FI" dirty="0"/>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84F88-B23F-422A-90DB-AC76CF4E3604}" type="slidenum">
              <a:rPr lang="fi-FI" smtClean="0"/>
              <a:t>‹N°›</a:t>
            </a:fld>
            <a:endParaRPr lang="fi-FI" dirty="0"/>
          </a:p>
        </p:txBody>
      </p:sp>
      <p:pic>
        <p:nvPicPr>
          <p:cNvPr id="7" name="Kuva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55117" y="230188"/>
            <a:ext cx="1805066" cy="117658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18218" y="3901202"/>
            <a:ext cx="6435090" cy="2314575"/>
          </a:xfrm>
        </p:spPr>
        <p:txBody>
          <a:bodyPr>
            <a:noAutofit/>
          </a:bodyPr>
          <a:lstStyle/>
          <a:p>
            <a:pPr fontAlgn="auto">
              <a:spcBef>
                <a:spcPts val="1200"/>
              </a:spcBef>
            </a:pPr>
            <a:r>
              <a:rPr lang="fi-FI" sz="2800" dirty="0">
                <a:solidFill>
                  <a:srgbClr val="C00000"/>
                </a:solidFill>
              </a:rPr>
              <a:t>CEWP – PI Lot 1 </a:t>
            </a:r>
            <a:br>
              <a:rPr lang="fi-FI" sz="2800" dirty="0">
                <a:solidFill>
                  <a:srgbClr val="C00000"/>
                </a:solidFill>
              </a:rPr>
            </a:br>
            <a:r>
              <a:rPr lang="fi-FI" sz="2800" dirty="0" smtClean="0"/>
              <a:t>Water </a:t>
            </a:r>
            <a:r>
              <a:rPr lang="fi-FI" sz="2800" dirty="0"/>
              <a:t>Management </a:t>
            </a:r>
            <a:br>
              <a:rPr lang="fi-FI" sz="2800" dirty="0"/>
            </a:br>
            <a:r>
              <a:rPr lang="fi-FI" sz="2800" dirty="0"/>
              <a:t>and Ecological </a:t>
            </a:r>
            <a:r>
              <a:rPr lang="fi-FI" sz="2800" dirty="0" smtClean="0"/>
              <a:t>Security</a:t>
            </a:r>
            <a:r>
              <a:rPr lang="fi-FI" sz="2800" dirty="0"/>
              <a:t/>
            </a:r>
            <a:br>
              <a:rPr lang="fi-FI" sz="2800" dirty="0"/>
            </a:br>
            <a:r>
              <a:rPr lang="fi-FI" sz="2800" dirty="0">
                <a:solidFill>
                  <a:srgbClr val="C00000"/>
                </a:solidFill>
              </a:rPr>
              <a:t>Policy</a:t>
            </a:r>
            <a:r>
              <a:rPr lang="fi-FI" sz="2800" dirty="0"/>
              <a:t> </a:t>
            </a:r>
            <a:r>
              <a:rPr lang="fi-FI" sz="2800" dirty="0" smtClean="0">
                <a:solidFill>
                  <a:srgbClr val="C00000"/>
                </a:solidFill>
              </a:rPr>
              <a:t>recommendations</a:t>
            </a:r>
            <a:br>
              <a:rPr lang="fi-FI" sz="2800" dirty="0" smtClean="0">
                <a:solidFill>
                  <a:srgbClr val="C00000"/>
                </a:solidFill>
              </a:rPr>
            </a:br>
            <a:r>
              <a:rPr lang="zh-CN" altLang="fi-FI" sz="2400" b="0" dirty="0" smtClean="0">
                <a:solidFill>
                  <a:srgbClr val="C00000"/>
                </a:solidFill>
                <a:latin typeface="微软雅黑" panose="020B0503020204020204" charset="-122"/>
                <a:ea typeface="微软雅黑" panose="020B0503020204020204" charset="-122"/>
              </a:rPr>
              <a:t>水管理与生态安全政策建议</a:t>
            </a:r>
            <a:r>
              <a:rPr lang="fi-FI" sz="2800" b="0" dirty="0" smtClean="0">
                <a:solidFill>
                  <a:srgbClr val="C00000"/>
                </a:solidFill>
                <a:latin typeface="微软雅黑" panose="020B0503020204020204" charset="-122"/>
                <a:ea typeface="微软雅黑" panose="020B0503020204020204" charset="-122"/>
              </a:rPr>
              <a:t/>
            </a:r>
            <a:br>
              <a:rPr lang="fi-FI" sz="2800" b="0" dirty="0" smtClean="0">
                <a:solidFill>
                  <a:srgbClr val="C00000"/>
                </a:solidFill>
                <a:latin typeface="微软雅黑" panose="020B0503020204020204" charset="-122"/>
                <a:ea typeface="微软雅黑" panose="020B0503020204020204" charset="-122"/>
              </a:rPr>
            </a:br>
            <a:r>
              <a:rPr lang="fi-FI" sz="2800" dirty="0" smtClean="0">
                <a:solidFill>
                  <a:srgbClr val="C00000"/>
                </a:solidFill>
              </a:rPr>
              <a:t/>
            </a:r>
            <a:br>
              <a:rPr lang="fi-FI" sz="2800" dirty="0" smtClean="0">
                <a:solidFill>
                  <a:srgbClr val="C00000"/>
                </a:solidFill>
              </a:rPr>
            </a:br>
            <a:r>
              <a:rPr lang="en-GB" sz="2800" dirty="0" smtClean="0">
                <a:solidFill>
                  <a:srgbClr val="C00000"/>
                </a:solidFill>
              </a:rPr>
              <a:t>8</a:t>
            </a:r>
            <a:r>
              <a:rPr lang="en-GB" sz="2800" baseline="30000" dirty="0" smtClean="0">
                <a:solidFill>
                  <a:srgbClr val="C00000"/>
                </a:solidFill>
              </a:rPr>
              <a:t>th</a:t>
            </a:r>
            <a:r>
              <a:rPr lang="en-GB" sz="2800" dirty="0" smtClean="0">
                <a:solidFill>
                  <a:srgbClr val="C00000"/>
                </a:solidFill>
              </a:rPr>
              <a:t> High </a:t>
            </a:r>
            <a:r>
              <a:rPr lang="en-GB" sz="2800" dirty="0">
                <a:solidFill>
                  <a:srgbClr val="C00000"/>
                </a:solidFill>
              </a:rPr>
              <a:t>Level Dialogue Meeting </a:t>
            </a:r>
            <a:r>
              <a:rPr lang="en-GB" sz="2800" dirty="0"/>
              <a:t>China-Europe Water Platform</a:t>
            </a:r>
            <a:r>
              <a:rPr lang="fr-FR" sz="2800" dirty="0"/>
              <a:t/>
            </a:r>
            <a:br>
              <a:rPr lang="fr-FR" sz="2800" dirty="0"/>
            </a:br>
            <a:endParaRPr lang="fr-FR"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207010" y="1617345"/>
            <a:ext cx="11777980" cy="5202555"/>
          </a:xfrm>
        </p:spPr>
        <p:txBody>
          <a:bodyPr>
            <a:normAutofit/>
          </a:bodyPr>
          <a:lstStyle/>
          <a:p>
            <a:pPr marL="0" indent="0" algn="just" fontAlgn="auto">
              <a:lnSpc>
                <a:spcPts val="2200"/>
              </a:lnSpc>
              <a:buNone/>
            </a:pPr>
            <a:r>
              <a:rPr lang="en-US" sz="2000" dirty="0" smtClean="0">
                <a:solidFill>
                  <a:srgbClr val="C00000"/>
                </a:solidFill>
              </a:rPr>
              <a:t>3.Legal </a:t>
            </a:r>
            <a:r>
              <a:rPr lang="en-US" sz="2000" dirty="0">
                <a:solidFill>
                  <a:srgbClr val="C00000"/>
                </a:solidFill>
              </a:rPr>
              <a:t>system guarantee of watershed management </a:t>
            </a:r>
            <a:r>
              <a:rPr lang="en-US" sz="2000" i="1" dirty="0" smtClean="0">
                <a:solidFill>
                  <a:schemeClr val="tx2"/>
                </a:solidFill>
              </a:rPr>
              <a:t>(Compare laws </a:t>
            </a:r>
            <a:r>
              <a:rPr lang="en-US" sz="2000" i="1" dirty="0">
                <a:solidFill>
                  <a:schemeClr val="tx2"/>
                </a:solidFill>
              </a:rPr>
              <a:t>and regulations of integrated water resources management and protection and the </a:t>
            </a:r>
            <a:r>
              <a:rPr lang="en-US" sz="2000" i="1" dirty="0" smtClean="0">
                <a:solidFill>
                  <a:schemeClr val="tx2"/>
                </a:solidFill>
              </a:rPr>
              <a:t>implementation, to propose a revision </a:t>
            </a:r>
            <a:r>
              <a:rPr lang="en-US" sz="2000" i="1" dirty="0">
                <a:solidFill>
                  <a:schemeClr val="tx2"/>
                </a:solidFill>
              </a:rPr>
              <a:t>of the </a:t>
            </a:r>
            <a:r>
              <a:rPr lang="en-US" sz="2000" i="1" dirty="0" err="1">
                <a:solidFill>
                  <a:schemeClr val="tx2"/>
                </a:solidFill>
              </a:rPr>
              <a:t>Taihu</a:t>
            </a:r>
            <a:r>
              <a:rPr lang="en-US" sz="2000" i="1" dirty="0">
                <a:solidFill>
                  <a:schemeClr val="tx2"/>
                </a:solidFill>
              </a:rPr>
              <a:t> Basin Management </a:t>
            </a:r>
            <a:r>
              <a:rPr lang="en-US" sz="2000" i="1" dirty="0" smtClean="0">
                <a:solidFill>
                  <a:schemeClr val="tx2"/>
                </a:solidFill>
              </a:rPr>
              <a:t>Regulations; Improve </a:t>
            </a:r>
            <a:r>
              <a:rPr lang="en-US" sz="2000" i="1" dirty="0">
                <a:solidFill>
                  <a:schemeClr val="tx2"/>
                </a:solidFill>
              </a:rPr>
              <a:t>the establishment, implementation, and supervision of permitting system</a:t>
            </a:r>
            <a:r>
              <a:rPr lang="en-US" sz="2000" i="1" dirty="0" smtClean="0">
                <a:solidFill>
                  <a:schemeClr val="tx2"/>
                </a:solidFill>
              </a:rPr>
              <a:t>).</a:t>
            </a:r>
          </a:p>
          <a:p>
            <a:pPr marL="0" indent="0" algn="just" fontAlgn="auto">
              <a:lnSpc>
                <a:spcPct val="100000"/>
              </a:lnSpc>
              <a:buNone/>
            </a:pPr>
            <a:r>
              <a:rPr lang="en-US" sz="2000" dirty="0" smtClean="0">
                <a:solidFill>
                  <a:schemeClr val="tx2"/>
                </a:solidFill>
                <a:latin typeface="微软雅黑" panose="020B0503020204020204" charset="-122"/>
                <a:ea typeface="微软雅黑" panose="020B0503020204020204" charset="-122"/>
              </a:rPr>
              <a:t>流域管理的法律制度保障(开展双方的水资源综合管理和保护的法律法规和执行情况的对比,为《太湖流域管理条例》修订提供借鉴;提升完善许可制度的建立、实施和监督)</a:t>
            </a:r>
            <a:endParaRPr lang="en-US" sz="2000" i="1" dirty="0" smtClean="0">
              <a:solidFill>
                <a:schemeClr val="tx2"/>
              </a:solidFill>
            </a:endParaRPr>
          </a:p>
          <a:p>
            <a:pPr marL="0" indent="0" algn="just">
              <a:lnSpc>
                <a:spcPct val="120000"/>
              </a:lnSpc>
              <a:spcBef>
                <a:spcPts val="0"/>
              </a:spcBef>
              <a:buNone/>
            </a:pPr>
            <a:endParaRPr lang="en-US" sz="2000" dirty="0" smtClean="0">
              <a:solidFill>
                <a:srgbClr val="C00000"/>
              </a:solidFill>
            </a:endParaRPr>
          </a:p>
          <a:p>
            <a:pPr marL="0" indent="0" algn="just" fontAlgn="auto">
              <a:lnSpc>
                <a:spcPts val="2200"/>
              </a:lnSpc>
              <a:spcBef>
                <a:spcPts val="0"/>
              </a:spcBef>
              <a:buNone/>
            </a:pPr>
            <a:r>
              <a:rPr lang="en-US" sz="2000" dirty="0" smtClean="0">
                <a:solidFill>
                  <a:srgbClr val="C00000"/>
                </a:solidFill>
              </a:rPr>
              <a:t>* Next </a:t>
            </a:r>
            <a:r>
              <a:rPr lang="en-US" sz="2000" dirty="0">
                <a:solidFill>
                  <a:srgbClr val="C00000"/>
                </a:solidFill>
              </a:rPr>
              <a:t>steps: </a:t>
            </a:r>
            <a:r>
              <a:rPr lang="en-US" altLang="zh-CN" sz="2000" dirty="0" smtClean="0">
                <a:solidFill>
                  <a:schemeClr val="tx2"/>
                </a:solidFill>
              </a:rPr>
              <a:t>Online </a:t>
            </a:r>
            <a:r>
              <a:rPr lang="en-US" altLang="zh-CN" sz="2000" dirty="0">
                <a:solidFill>
                  <a:schemeClr val="tx2"/>
                </a:solidFill>
              </a:rPr>
              <a:t>meetings and </a:t>
            </a:r>
            <a:r>
              <a:rPr lang="en-US" altLang="zh-CN" sz="2000" dirty="0" smtClean="0">
                <a:solidFill>
                  <a:schemeClr val="tx2"/>
                </a:solidFill>
              </a:rPr>
              <a:t>workshops, seminar </a:t>
            </a:r>
            <a:r>
              <a:rPr lang="en-US" altLang="zh-CN" sz="2000" dirty="0">
                <a:solidFill>
                  <a:schemeClr val="tx2"/>
                </a:solidFill>
              </a:rPr>
              <a:t>inviting local stakeholders, experts from other shallow </a:t>
            </a:r>
            <a:r>
              <a:rPr lang="en-US" altLang="zh-CN" sz="2000" dirty="0" smtClean="0">
                <a:solidFill>
                  <a:schemeClr val="tx2"/>
                </a:solidFill>
              </a:rPr>
              <a:t>lakes, continue </a:t>
            </a:r>
            <a:r>
              <a:rPr lang="en-US" altLang="zh-CN" sz="2000" dirty="0">
                <a:solidFill>
                  <a:schemeClr val="tx2"/>
                </a:solidFill>
              </a:rPr>
              <a:t>to modify and refine the </a:t>
            </a:r>
            <a:r>
              <a:rPr lang="en-US" altLang="zh-CN" sz="2000" dirty="0" smtClean="0">
                <a:solidFill>
                  <a:schemeClr val="tx2"/>
                </a:solidFill>
              </a:rPr>
              <a:t>contents, </a:t>
            </a:r>
            <a:r>
              <a:rPr lang="en-US" altLang="zh-CN" sz="2000" dirty="0">
                <a:solidFill>
                  <a:schemeClr val="tx2"/>
                </a:solidFill>
              </a:rPr>
              <a:t>policy </a:t>
            </a:r>
            <a:r>
              <a:rPr lang="en-US" altLang="zh-CN" sz="2000" dirty="0" smtClean="0">
                <a:solidFill>
                  <a:schemeClr val="tx2"/>
                </a:solidFill>
              </a:rPr>
              <a:t>paper.</a:t>
            </a:r>
          </a:p>
          <a:p>
            <a:pPr marL="0" indent="0" algn="just">
              <a:lnSpc>
                <a:spcPct val="120000"/>
              </a:lnSpc>
              <a:spcBef>
                <a:spcPts val="0"/>
              </a:spcBef>
              <a:buNone/>
            </a:pPr>
            <a:r>
              <a:rPr lang="en-US" sz="2000" dirty="0" smtClean="0">
                <a:solidFill>
                  <a:schemeClr val="tx2"/>
                </a:solidFill>
                <a:latin typeface="微软雅黑" panose="020B0503020204020204" charset="-122"/>
                <a:ea typeface="微软雅黑" panose="020B0503020204020204" charset="-122"/>
              </a:rPr>
              <a:t>下一步：视频研讨会，邀请当地利益相关者和其他浅水湖的专家</a:t>
            </a:r>
            <a:r>
              <a:rPr lang="zh-CN" altLang="en-US" sz="2000" dirty="0" smtClean="0">
                <a:solidFill>
                  <a:schemeClr val="tx2"/>
                </a:solidFill>
                <a:latin typeface="微软雅黑" panose="020B0503020204020204" charset="-122"/>
                <a:ea typeface="微软雅黑" panose="020B0503020204020204" charset="-122"/>
              </a:rPr>
              <a:t>开展研讨；</a:t>
            </a:r>
            <a:r>
              <a:rPr lang="en-US" sz="2000" dirty="0" smtClean="0">
                <a:solidFill>
                  <a:schemeClr val="tx2"/>
                </a:solidFill>
                <a:latin typeface="微软雅黑" panose="020B0503020204020204" charset="-122"/>
                <a:ea typeface="微软雅黑" panose="020B0503020204020204" charset="-122"/>
              </a:rPr>
              <a:t>继续修改和完善内容</a:t>
            </a:r>
            <a:r>
              <a:rPr lang="zh-CN" altLang="en-US" sz="2000" dirty="0" smtClean="0">
                <a:solidFill>
                  <a:schemeClr val="tx2"/>
                </a:solidFill>
                <a:latin typeface="微软雅黑" panose="020B0503020204020204" charset="-122"/>
                <a:ea typeface="微软雅黑" panose="020B0503020204020204" charset="-122"/>
              </a:rPr>
              <a:t>；</a:t>
            </a:r>
            <a:r>
              <a:rPr lang="en-US" sz="2000" dirty="0" smtClean="0">
                <a:solidFill>
                  <a:schemeClr val="tx2"/>
                </a:solidFill>
                <a:latin typeface="微软雅黑" panose="020B0503020204020204" charset="-122"/>
                <a:ea typeface="微软雅黑" panose="020B0503020204020204" charset="-122"/>
              </a:rPr>
              <a:t>提交政策建议文件</a:t>
            </a:r>
            <a:endParaRPr lang="en-US" sz="2000" dirty="0">
              <a:solidFill>
                <a:srgbClr val="C00000"/>
              </a:solidFill>
            </a:endParaRPr>
          </a:p>
        </p:txBody>
      </p:sp>
      <p:sp>
        <p:nvSpPr>
          <p:cNvPr id="6" name="Titre 5"/>
          <p:cNvSpPr>
            <a:spLocks noGrp="1"/>
          </p:cNvSpPr>
          <p:nvPr>
            <p:ph type="title"/>
          </p:nvPr>
        </p:nvSpPr>
        <p:spPr>
          <a:xfrm>
            <a:off x="301751" y="365125"/>
            <a:ext cx="11052049" cy="1325563"/>
          </a:xfrm>
        </p:spPr>
        <p:txBody>
          <a:bodyPr>
            <a:normAutofit fontScale="90000"/>
          </a:bodyPr>
          <a:lstStyle/>
          <a:p>
            <a:r>
              <a:rPr lang="da-DK" altLang="da-DK" sz="3200" dirty="0">
                <a:solidFill>
                  <a:srgbClr val="C00000"/>
                </a:solidFill>
              </a:rPr>
              <a:t>Lot 1 </a:t>
            </a:r>
            <a:r>
              <a:rPr lang="da-DK" altLang="da-DK" sz="3200" dirty="0"/>
              <a:t>– </a:t>
            </a:r>
            <a:r>
              <a:rPr lang="en-US" sz="3200" dirty="0" smtClean="0"/>
              <a:t>Status </a:t>
            </a:r>
            <a:r>
              <a:rPr lang="en-US" sz="3200" dirty="0"/>
              <a:t>of each pilot project</a:t>
            </a:r>
            <a:r>
              <a:rPr lang="da-DK" altLang="da-DK" sz="2800" dirty="0" smtClean="0">
                <a:latin typeface="宋体" panose="02010600030101010101" pitchFamily="2" charset="-122"/>
                <a:ea typeface="宋体" panose="02010600030101010101" pitchFamily="2" charset="-122"/>
              </a:rPr>
              <a:t>:</a:t>
            </a:r>
            <a:r>
              <a:rPr lang="da-DK" altLang="da-DK" sz="3200" dirty="0" smtClean="0">
                <a:latin typeface="宋体" panose="02010600030101010101" pitchFamily="2" charset="-122"/>
                <a:ea typeface="宋体" panose="02010600030101010101" pitchFamily="2" charset="-122"/>
              </a:rPr>
              <a:t/>
            </a:r>
            <a:br>
              <a:rPr lang="da-DK" altLang="da-DK" sz="3200" dirty="0" smtClean="0">
                <a:latin typeface="宋体" panose="02010600030101010101" pitchFamily="2" charset="-122"/>
                <a:ea typeface="宋体" panose="02010600030101010101" pitchFamily="2" charset="-122"/>
              </a:rPr>
            </a:br>
            <a:r>
              <a:rPr lang="en-US" altLang="zh-CN" sz="2700" dirty="0">
                <a:sym typeface="+mn-ea"/>
              </a:rPr>
              <a:t>Lake </a:t>
            </a:r>
            <a:r>
              <a:rPr lang="en-US" altLang="zh-CN" sz="2700" dirty="0" err="1">
                <a:sym typeface="+mn-ea"/>
              </a:rPr>
              <a:t>Taihu</a:t>
            </a:r>
            <a:r>
              <a:rPr lang="en-US" altLang="zh-CN" sz="2700" dirty="0">
                <a:sym typeface="+mn-ea"/>
              </a:rPr>
              <a:t> and Lake </a:t>
            </a:r>
            <a:r>
              <a:rPr lang="en-US" altLang="zh-CN" sz="2700" dirty="0" err="1" smtClean="0">
                <a:sym typeface="+mn-ea"/>
              </a:rPr>
              <a:t>Pyhajarvi</a:t>
            </a:r>
            <a:r>
              <a:rPr lang="fi-FI" altLang="zh-CN" sz="2700" dirty="0" smtClean="0"/>
              <a:t> </a:t>
            </a:r>
            <a:r>
              <a:rPr lang="fi-FI" altLang="zh-CN" sz="2700" dirty="0"/>
              <a:t>pilot </a:t>
            </a:r>
            <a:r>
              <a:rPr lang="en-US" altLang="fi-FI" sz="2700" dirty="0" smtClean="0"/>
              <a:t>project </a:t>
            </a:r>
            <a:r>
              <a:rPr lang="fr-FR" altLang="zh-CN" sz="2200" dirty="0" smtClean="0">
                <a:latin typeface="微软雅黑" panose="020B0503020204020204" charset="-122"/>
                <a:ea typeface="微软雅黑" panose="020B0503020204020204" charset="-122"/>
              </a:rPr>
              <a:t>太湖和皮海湖试点项目</a:t>
            </a:r>
            <a:r>
              <a:rPr lang="en-US" altLang="fi-FI" sz="2700" dirty="0" smtClean="0">
                <a:latin typeface="微软雅黑" panose="020B0503020204020204" charset="-122"/>
                <a:ea typeface="微软雅黑" panose="020B0503020204020204" charset="-122"/>
              </a:rPr>
              <a:t/>
            </a:r>
            <a:br>
              <a:rPr lang="en-US" altLang="fi-FI" sz="2700" dirty="0" smtClean="0">
                <a:latin typeface="微软雅黑" panose="020B0503020204020204" charset="-122"/>
                <a:ea typeface="微软雅黑" panose="020B0503020204020204" charset="-122"/>
              </a:rPr>
            </a:br>
            <a:r>
              <a:rPr lang="en-US" altLang="fi-FI" sz="2700" dirty="0" err="1" smtClean="0"/>
              <a:t>Taihu</a:t>
            </a:r>
            <a:r>
              <a:rPr lang="en-US" altLang="fi-FI" sz="2700" dirty="0" smtClean="0"/>
              <a:t> Basin Authority &amp; SYKE </a:t>
            </a:r>
            <a:r>
              <a:rPr lang="fr-FR" altLang="zh-CN" sz="2700" dirty="0">
                <a:solidFill>
                  <a:srgbClr val="C00000"/>
                </a:solidFill>
                <a:sym typeface="+mn-ea"/>
              </a:rPr>
              <a:t>(</a:t>
            </a:r>
            <a:r>
              <a:rPr lang="fr-FR" altLang="zh-CN" sz="2700" dirty="0" err="1" smtClean="0">
                <a:solidFill>
                  <a:srgbClr val="C00000"/>
                </a:solidFill>
                <a:sym typeface="+mn-ea"/>
              </a:rPr>
              <a:t>Finland</a:t>
            </a:r>
            <a:r>
              <a:rPr lang="fr-FR" altLang="zh-CN" sz="2700" dirty="0">
                <a:solidFill>
                  <a:srgbClr val="C00000"/>
                </a:solidFill>
                <a:sym typeface="+mn-ea"/>
              </a:rPr>
              <a:t>)</a:t>
            </a:r>
            <a:r>
              <a:rPr lang="fr-FR" altLang="zh-CN" sz="2200" dirty="0" smtClean="0">
                <a:latin typeface="微软雅黑" panose="020B0503020204020204" charset="-122"/>
                <a:ea typeface="微软雅黑" panose="020B0503020204020204" charset="-122"/>
                <a:sym typeface="+mn-ea"/>
              </a:rPr>
              <a:t>太湖局、芬兰环境研究院</a:t>
            </a:r>
            <a:br>
              <a:rPr lang="fr-FR" altLang="zh-CN" sz="2200" dirty="0" smtClean="0">
                <a:latin typeface="微软雅黑" panose="020B0503020204020204" charset="-122"/>
                <a:ea typeface="微软雅黑" panose="020B0503020204020204" charset="-122"/>
                <a:sym typeface="+mn-ea"/>
              </a:rPr>
            </a:br>
            <a:endParaRPr lang="fr-FR" altLang="zh-CN" sz="2200" dirty="0" smtClean="0">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0" y="-2"/>
            <a:ext cx="12192000" cy="6858002"/>
          </a:xfrm>
          <a:prstGeom prst="rect">
            <a:avLst/>
          </a:prstGeom>
          <a:gradFill>
            <a:gsLst>
              <a:gs pos="3000">
                <a:schemeClr val="accent6"/>
              </a:gs>
              <a:gs pos="69000">
                <a:schemeClr val="accent3">
                  <a:alpha val="50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Otsikko 4"/>
          <p:cNvSpPr txBox="1"/>
          <p:nvPr/>
        </p:nvSpPr>
        <p:spPr>
          <a:xfrm>
            <a:off x="2089785" y="1721485"/>
            <a:ext cx="8408670" cy="1368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kumimoji="1" lang="da-DK" altLang="zh-CN" sz="7200" dirty="0">
                <a:solidFill>
                  <a:schemeClr val="bg1"/>
                </a:solidFill>
                <a:ea typeface="隶书" panose="02010509060101010101" charset="-122"/>
                <a:cs typeface="隶书" panose="02010509060101010101" charset="-122"/>
              </a:rPr>
              <a:t>Thank you / </a:t>
            </a:r>
            <a:r>
              <a:rPr kumimoji="1" lang="zh-CN" altLang="en-US" sz="7200" b="1" dirty="0">
                <a:solidFill>
                  <a:schemeClr val="accent2"/>
                </a:solidFill>
                <a:latin typeface="隶书" panose="02010509060101010101" charset="-122"/>
                <a:ea typeface="隶书" panose="02010509060101010101" charset="-122"/>
                <a:cs typeface="隶书" panose="02010509060101010101" charset="-122"/>
              </a:rPr>
              <a:t>谢 谢</a:t>
            </a:r>
          </a:p>
          <a:p>
            <a:pPr algn="ctr"/>
            <a:endParaRPr lang="fi-FI" sz="7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screen"/>
          <a:srcRect/>
          <a:stretch>
            <a:fillRect/>
          </a:stretch>
        </p:blipFill>
        <p:spPr bwMode="auto">
          <a:xfrm>
            <a:off x="334487" y="6289078"/>
            <a:ext cx="580252" cy="28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p:cNvPicPr>
            <a:picLocks noChangeAspect="1" noChangeArrowheads="1"/>
          </p:cNvPicPr>
          <p:nvPr/>
        </p:nvPicPr>
        <p:blipFill>
          <a:blip r:embed="rId3" cstate="screen"/>
          <a:srcRect/>
          <a:stretch>
            <a:fillRect/>
          </a:stretch>
        </p:blipFill>
        <p:spPr bwMode="auto">
          <a:xfrm>
            <a:off x="338239" y="5921824"/>
            <a:ext cx="572748" cy="28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487" y="5549157"/>
            <a:ext cx="580252" cy="28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238" y="5204162"/>
            <a:ext cx="576500" cy="263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238" y="4834720"/>
            <a:ext cx="576500" cy="28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Flèche vers le bas 13"/>
          <p:cNvSpPr/>
          <p:nvPr/>
        </p:nvSpPr>
        <p:spPr>
          <a:xfrm>
            <a:off x="1450427" y="1277033"/>
            <a:ext cx="1760153" cy="5470607"/>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r-FR" dirty="0"/>
          </a:p>
        </p:txBody>
      </p:sp>
      <p:sp>
        <p:nvSpPr>
          <p:cNvPr id="15" name="Rectangle à coins arrondis 14"/>
          <p:cNvSpPr/>
          <p:nvPr/>
        </p:nvSpPr>
        <p:spPr>
          <a:xfrm>
            <a:off x="3781884" y="1277033"/>
            <a:ext cx="1789576" cy="547060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t>WP1</a:t>
            </a:r>
          </a:p>
          <a:p>
            <a:pPr algn="ctr"/>
            <a:r>
              <a:rPr lang="fr-FR" dirty="0" smtClean="0"/>
              <a:t>Coordination </a:t>
            </a:r>
          </a:p>
          <a:p>
            <a:pPr algn="ctr"/>
            <a:r>
              <a:rPr lang="fr-FR" dirty="0" smtClean="0"/>
              <a:t>&amp; Management</a:t>
            </a:r>
          </a:p>
          <a:p>
            <a:pPr algn="ctr"/>
            <a:endParaRPr lang="fr-FR" dirty="0" smtClean="0"/>
          </a:p>
          <a:p>
            <a:pPr algn="ctr"/>
            <a:r>
              <a:rPr lang="zh-CN" altLang="fr-FR" b="1" dirty="0">
                <a:latin typeface="微软雅黑" panose="020B0503020204020204" charset="-122"/>
                <a:ea typeface="微软雅黑" panose="020B0503020204020204" charset="-122"/>
              </a:rPr>
              <a:t>协调与管理</a:t>
            </a:r>
          </a:p>
        </p:txBody>
      </p:sp>
      <p:sp>
        <p:nvSpPr>
          <p:cNvPr id="23" name="Rectangle à coins arrondis 22"/>
          <p:cNvSpPr/>
          <p:nvPr/>
        </p:nvSpPr>
        <p:spPr>
          <a:xfrm>
            <a:off x="6414770" y="5010785"/>
            <a:ext cx="4502150" cy="167703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smtClean="0"/>
              <a:t>WP4</a:t>
            </a:r>
          </a:p>
          <a:p>
            <a:pPr algn="ctr"/>
            <a:r>
              <a:rPr lang="fr-FR" dirty="0" smtClean="0"/>
              <a:t>Communication and </a:t>
            </a:r>
            <a:r>
              <a:rPr lang="fr-FR" dirty="0" err="1" smtClean="0"/>
              <a:t>dissemination</a:t>
            </a:r>
          </a:p>
          <a:p>
            <a:pPr algn="ctr"/>
            <a:r>
              <a:rPr lang="zh-CN" altLang="fr-FR" sz="1600" b="1" dirty="0" err="1" smtClean="0">
                <a:latin typeface="黑体" panose="02010609060101010101" charset="-122"/>
                <a:ea typeface="黑体" panose="02010609060101010101" charset="-122"/>
              </a:rPr>
              <a:t>沟通与宣传</a:t>
            </a:r>
            <a:endParaRPr lang="fr-FR" dirty="0" smtClean="0"/>
          </a:p>
          <a:p>
            <a:pPr algn="ctr"/>
            <a:r>
              <a:rPr lang="fr-FR" sz="1400" dirty="0" smtClean="0"/>
              <a:t>Guidance documents </a:t>
            </a:r>
            <a:r>
              <a:rPr lang="zh-CN" altLang="fr-FR" sz="1400" b="1" dirty="0" smtClean="0">
                <a:latin typeface="微软雅黑" panose="020B0503020204020204" charset="-122"/>
                <a:ea typeface="微软雅黑" panose="020B0503020204020204" charset="-122"/>
              </a:rPr>
              <a:t>指南文件</a:t>
            </a:r>
            <a:endParaRPr lang="fr-FR" sz="1400" b="1" dirty="0" smtClean="0"/>
          </a:p>
          <a:p>
            <a:pPr algn="ctr"/>
            <a:r>
              <a:rPr lang="fr-FR" sz="1400" dirty="0" err="1" smtClean="0"/>
              <a:t>Capacity</a:t>
            </a:r>
            <a:r>
              <a:rPr lang="fr-FR" sz="1400" dirty="0" smtClean="0"/>
              <a:t> building / Training </a:t>
            </a:r>
            <a:r>
              <a:rPr lang="zh-CN" altLang="fr-FR" sz="1400" b="1" dirty="0" smtClean="0">
                <a:latin typeface="微软雅黑" panose="020B0503020204020204" charset="-122"/>
                <a:ea typeface="微软雅黑" panose="020B0503020204020204" charset="-122"/>
              </a:rPr>
              <a:t>能力建设</a:t>
            </a:r>
            <a:r>
              <a:rPr lang="en-US" altLang="zh-CN" sz="1400" b="1" dirty="0" smtClean="0">
                <a:latin typeface="微软雅黑" panose="020B0503020204020204" charset="-122"/>
                <a:ea typeface="微软雅黑" panose="020B0503020204020204" charset="-122"/>
              </a:rPr>
              <a:t>/</a:t>
            </a:r>
            <a:r>
              <a:rPr lang="zh-CN" altLang="zh-CN" sz="1400" b="1" dirty="0" smtClean="0">
                <a:latin typeface="微软雅黑" panose="020B0503020204020204" charset="-122"/>
                <a:ea typeface="微软雅黑" panose="020B0503020204020204" charset="-122"/>
              </a:rPr>
              <a:t>培训</a:t>
            </a:r>
            <a:endParaRPr lang="fr-FR" sz="1400" b="1" dirty="0" smtClean="0"/>
          </a:p>
          <a:p>
            <a:pPr algn="ctr"/>
            <a:r>
              <a:rPr lang="fr-FR" sz="1400" dirty="0" err="1" smtClean="0"/>
              <a:t>Dissemination</a:t>
            </a:r>
            <a:r>
              <a:rPr lang="fr-FR" sz="1400" dirty="0" smtClean="0"/>
              <a:t> </a:t>
            </a:r>
            <a:r>
              <a:rPr lang="fr-FR" sz="1400" dirty="0" err="1" smtClean="0"/>
              <a:t>events</a:t>
            </a:r>
            <a:r>
              <a:rPr lang="fr-FR" sz="1400" dirty="0" smtClean="0"/>
              <a:t> &amp; business </a:t>
            </a:r>
            <a:r>
              <a:rPr lang="fr-FR" sz="1400" dirty="0" err="1" smtClean="0"/>
              <a:t>opportunities</a:t>
            </a:r>
          </a:p>
          <a:p>
            <a:pPr algn="ctr"/>
            <a:r>
              <a:rPr lang="zh-CN" altLang="fr-FR" sz="1400" b="1" dirty="0">
                <a:latin typeface="微软雅黑" panose="020B0503020204020204" charset="-122"/>
                <a:ea typeface="微软雅黑" panose="020B0503020204020204" charset="-122"/>
              </a:rPr>
              <a:t>宣传活动</a:t>
            </a:r>
            <a:r>
              <a:rPr lang="en-US" altLang="zh-CN" sz="1400" b="1" dirty="0">
                <a:latin typeface="微软雅黑" panose="020B0503020204020204" charset="-122"/>
                <a:ea typeface="微软雅黑" panose="020B0503020204020204" charset="-122"/>
              </a:rPr>
              <a:t>&amp;</a:t>
            </a:r>
            <a:r>
              <a:rPr lang="zh-CN" altLang="en-US" sz="1400" b="1" dirty="0">
                <a:latin typeface="微软雅黑" panose="020B0503020204020204" charset="-122"/>
                <a:ea typeface="微软雅黑" panose="020B0503020204020204" charset="-122"/>
              </a:rPr>
              <a:t>商业机会</a:t>
            </a:r>
          </a:p>
        </p:txBody>
      </p:sp>
      <p:sp>
        <p:nvSpPr>
          <p:cNvPr id="26" name="Rectangle à coins arrondis 25"/>
          <p:cNvSpPr/>
          <p:nvPr/>
        </p:nvSpPr>
        <p:spPr>
          <a:xfrm>
            <a:off x="6504009" y="3148105"/>
            <a:ext cx="4413456" cy="165087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smtClean="0"/>
              <a:t>WP3</a:t>
            </a:r>
          </a:p>
          <a:p>
            <a:pPr algn="ctr"/>
            <a:r>
              <a:rPr lang="fr-FR" dirty="0" smtClean="0"/>
              <a:t>Policy </a:t>
            </a:r>
            <a:r>
              <a:rPr lang="fr-FR" dirty="0" err="1" smtClean="0"/>
              <a:t>recommendations</a:t>
            </a:r>
            <a:r>
              <a:rPr lang="fr-FR" dirty="0" smtClean="0"/>
              <a:t> </a:t>
            </a:r>
          </a:p>
          <a:p>
            <a:pPr algn="ctr" fontAlgn="auto">
              <a:spcAft>
                <a:spcPts val="600"/>
              </a:spcAft>
            </a:pPr>
            <a:r>
              <a:rPr lang="fr-FR" dirty="0" smtClean="0"/>
              <a:t>Green </a:t>
            </a:r>
            <a:r>
              <a:rPr lang="fr-FR" dirty="0" err="1" smtClean="0"/>
              <a:t>papers</a:t>
            </a:r>
          </a:p>
          <a:p>
            <a:pPr algn="ctr"/>
            <a:r>
              <a:rPr lang="zh-CN" altLang="fr-FR" b="1" dirty="0">
                <a:latin typeface="微软雅黑" panose="020B0503020204020204" charset="-122"/>
                <a:ea typeface="微软雅黑" panose="020B0503020204020204" charset="-122"/>
              </a:rPr>
              <a:t>政策建议绿皮书</a:t>
            </a:r>
          </a:p>
        </p:txBody>
      </p:sp>
      <p:sp>
        <p:nvSpPr>
          <p:cNvPr id="27" name="Rectangle à coins arrondis 26"/>
          <p:cNvSpPr/>
          <p:nvPr/>
        </p:nvSpPr>
        <p:spPr>
          <a:xfrm>
            <a:off x="6414135" y="1050925"/>
            <a:ext cx="4503420" cy="186563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1700" dirty="0" smtClean="0"/>
              <a:t>WP2</a:t>
            </a:r>
          </a:p>
          <a:p>
            <a:pPr algn="ctr"/>
            <a:r>
              <a:rPr lang="fr-FR" sz="1700" dirty="0" err="1" smtClean="0"/>
              <a:t>Cooperation</a:t>
            </a:r>
            <a:r>
              <a:rPr lang="fr-FR" sz="1700" dirty="0" smtClean="0"/>
              <a:t> &amp; exchange of </a:t>
            </a:r>
            <a:r>
              <a:rPr lang="fr-FR" sz="1700" dirty="0" err="1" smtClean="0"/>
              <a:t>experiences</a:t>
            </a:r>
            <a:endParaRPr lang="fr-FR" dirty="0" err="1" smtClean="0"/>
          </a:p>
          <a:p>
            <a:pPr algn="ctr" fontAlgn="auto">
              <a:spcAft>
                <a:spcPts val="600"/>
              </a:spcAft>
            </a:pPr>
            <a:r>
              <a:rPr lang="zh-CN" altLang="fr-FR" sz="1400" b="1" dirty="0">
                <a:latin typeface="微软雅黑" panose="020B0503020204020204" charset="-122"/>
                <a:ea typeface="微软雅黑" panose="020B0503020204020204" charset="-122"/>
              </a:rPr>
              <a:t>合作与经验交流</a:t>
            </a:r>
            <a:endParaRPr lang="zh-CN" altLang="fr-FR" b="1" dirty="0">
              <a:latin typeface="微软雅黑" panose="020B0503020204020204" charset="-122"/>
              <a:ea typeface="微软雅黑" panose="020B0503020204020204" charset="-122"/>
            </a:endParaRPr>
          </a:p>
          <a:p>
            <a:pPr algn="ctr" fontAlgn="base"/>
            <a:r>
              <a:rPr lang="en-GB" sz="1500" dirty="0"/>
              <a:t>Luan river sub-basin </a:t>
            </a:r>
            <a:r>
              <a:rPr lang="zh-CN" altLang="en-GB" sz="1500" b="1" dirty="0">
                <a:latin typeface="微软雅黑" panose="020B0503020204020204" charset="-122"/>
                <a:ea typeface="微软雅黑" panose="020B0503020204020204" charset="-122"/>
              </a:rPr>
              <a:t>滦河</a:t>
            </a:r>
          </a:p>
          <a:p>
            <a:pPr algn="ctr" fontAlgn="base"/>
            <a:r>
              <a:rPr lang="en-GB" sz="1500" dirty="0" err="1" smtClean="0"/>
              <a:t>Nanxi</a:t>
            </a:r>
            <a:r>
              <a:rPr lang="en-GB" sz="1500" dirty="0" smtClean="0"/>
              <a:t> </a:t>
            </a:r>
            <a:r>
              <a:rPr lang="en-US" altLang="en-GB" sz="1500" dirty="0" smtClean="0"/>
              <a:t>river basin </a:t>
            </a:r>
            <a:r>
              <a:rPr lang="zh-CN" altLang="fr-FR" sz="1500" b="1" dirty="0" smtClean="0">
                <a:latin typeface="微软雅黑" panose="020B0503020204020204" charset="-122"/>
                <a:ea typeface="微软雅黑" panose="020B0503020204020204" charset="-122"/>
              </a:rPr>
              <a:t>楠溪江</a:t>
            </a:r>
            <a:endParaRPr lang="fr-FR" sz="1500" dirty="0">
              <a:latin typeface="微软雅黑" panose="020B0503020204020204" charset="-122"/>
              <a:ea typeface="微软雅黑" panose="020B0503020204020204" charset="-122"/>
            </a:endParaRPr>
          </a:p>
          <a:p>
            <a:pPr lvl="0" algn="ctr" fontAlgn="base"/>
            <a:r>
              <a:rPr lang="en-GB" sz="1500" dirty="0" smtClean="0"/>
              <a:t>Lake </a:t>
            </a:r>
            <a:r>
              <a:rPr lang="en-GB" sz="1500" dirty="0" err="1"/>
              <a:t>Taihu</a:t>
            </a:r>
            <a:r>
              <a:rPr lang="en-GB" sz="1500" dirty="0"/>
              <a:t> </a:t>
            </a:r>
            <a:r>
              <a:rPr lang="en-GB" sz="1500" dirty="0" smtClean="0"/>
              <a:t> and </a:t>
            </a:r>
            <a:r>
              <a:rPr lang="en-US" altLang="en-GB" sz="1500" dirty="0" smtClean="0">
                <a:sym typeface="+mn-ea"/>
              </a:rPr>
              <a:t>Lake </a:t>
            </a:r>
            <a:r>
              <a:rPr lang="en-GB" sz="1500" dirty="0" err="1"/>
              <a:t>Pyhäjärvi</a:t>
            </a:r>
            <a:r>
              <a:rPr lang="en-GB" sz="1500" dirty="0"/>
              <a:t> </a:t>
            </a:r>
            <a:r>
              <a:rPr lang="zh-CN" altLang="en-GB" sz="1500" b="1" dirty="0">
                <a:latin typeface="黑体" panose="02010609060101010101" charset="-122"/>
                <a:ea typeface="黑体" panose="02010609060101010101" charset="-122"/>
              </a:rPr>
              <a:t>太湖与皮海湖</a:t>
            </a:r>
            <a:endParaRPr lang="zh-CN" altLang="en-GB" sz="1500" b="1" dirty="0" smtClean="0">
              <a:latin typeface="黑体" panose="02010609060101010101" charset="-122"/>
              <a:ea typeface="黑体" panose="02010609060101010101" charset="-122"/>
            </a:endParaRPr>
          </a:p>
        </p:txBody>
      </p:sp>
      <p:sp>
        <p:nvSpPr>
          <p:cNvPr id="20" name="ZoneTexte 19"/>
          <p:cNvSpPr txBox="1"/>
          <p:nvPr/>
        </p:nvSpPr>
        <p:spPr>
          <a:xfrm rot="16200000">
            <a:off x="242570" y="3054985"/>
            <a:ext cx="4785995" cy="1660525"/>
          </a:xfrm>
          <a:prstGeom prst="rect">
            <a:avLst/>
          </a:prstGeom>
          <a:noFill/>
        </p:spPr>
        <p:txBody>
          <a:bodyPr wrap="square" rtlCol="0">
            <a:spAutoFit/>
          </a:bodyPr>
          <a:lstStyle/>
          <a:p>
            <a:pPr algn="ctr"/>
            <a:r>
              <a:rPr lang="fr-FR" sz="2800" dirty="0">
                <a:solidFill>
                  <a:schemeClr val="accent1">
                    <a:lumMod val="60000"/>
                    <a:lumOff val="40000"/>
                  </a:schemeClr>
                </a:solidFill>
              </a:rPr>
              <a:t>Project </a:t>
            </a:r>
            <a:r>
              <a:rPr lang="fr-FR" sz="2800" dirty="0" err="1" smtClean="0">
                <a:solidFill>
                  <a:schemeClr val="accent1">
                    <a:lumMod val="60000"/>
                    <a:lumOff val="40000"/>
                  </a:schemeClr>
                </a:solidFill>
              </a:rPr>
              <a:t>implementation</a:t>
            </a:r>
            <a:r>
              <a:rPr lang="fr-FR" sz="2800" dirty="0" smtClean="0">
                <a:solidFill>
                  <a:schemeClr val="accent1">
                    <a:lumMod val="60000"/>
                    <a:lumOff val="40000"/>
                  </a:schemeClr>
                </a:solidFill>
              </a:rPr>
              <a:t> : </a:t>
            </a:r>
          </a:p>
          <a:p>
            <a:pPr algn="ctr"/>
            <a:r>
              <a:rPr lang="fr-FR" sz="2800" dirty="0" smtClean="0">
                <a:solidFill>
                  <a:schemeClr val="accent1">
                    <a:lumMod val="60000"/>
                    <a:lumOff val="40000"/>
                  </a:schemeClr>
                </a:solidFill>
              </a:rPr>
              <a:t>   4 </a:t>
            </a:r>
            <a:r>
              <a:rPr lang="fr-FR" sz="2800" dirty="0" err="1" smtClean="0">
                <a:solidFill>
                  <a:schemeClr val="accent1">
                    <a:lumMod val="60000"/>
                    <a:lumOff val="40000"/>
                  </a:schemeClr>
                </a:solidFill>
              </a:rPr>
              <a:t>years </a:t>
            </a:r>
          </a:p>
          <a:p>
            <a:pPr algn="ctr"/>
            <a:r>
              <a:rPr lang="fr-FR" sz="2800" dirty="0" err="1" smtClean="0">
                <a:solidFill>
                  <a:schemeClr val="accent1">
                    <a:lumMod val="60000"/>
                    <a:lumOff val="40000"/>
                  </a:schemeClr>
                </a:solidFill>
              </a:rPr>
              <a:t> </a:t>
            </a:r>
            <a:r>
              <a:rPr lang="zh-CN" altLang="fr-FR" sz="2200" dirty="0" err="1" smtClean="0">
                <a:solidFill>
                  <a:schemeClr val="accent1">
                    <a:lumMod val="60000"/>
                    <a:lumOff val="40000"/>
                  </a:schemeClr>
                </a:solidFill>
                <a:latin typeface="微软雅黑" panose="020B0503020204020204" charset="-122"/>
                <a:ea typeface="微软雅黑" panose="020B0503020204020204" charset="-122"/>
              </a:rPr>
              <a:t>项目期限：</a:t>
            </a:r>
            <a:r>
              <a:rPr lang="en-US" altLang="zh-CN" sz="2200" dirty="0" err="1" smtClean="0">
                <a:solidFill>
                  <a:schemeClr val="accent1">
                    <a:lumMod val="60000"/>
                    <a:lumOff val="40000"/>
                  </a:schemeClr>
                </a:solidFill>
                <a:latin typeface="微软雅黑" panose="020B0503020204020204" charset="-122"/>
                <a:ea typeface="微软雅黑" panose="020B0503020204020204" charset="-122"/>
              </a:rPr>
              <a:t>4</a:t>
            </a:r>
            <a:r>
              <a:rPr lang="zh-CN" altLang="en-US" sz="2200" dirty="0" err="1" smtClean="0">
                <a:solidFill>
                  <a:schemeClr val="accent1">
                    <a:lumMod val="60000"/>
                    <a:lumOff val="40000"/>
                  </a:schemeClr>
                </a:solidFill>
                <a:latin typeface="微软雅黑" panose="020B0503020204020204" charset="-122"/>
                <a:ea typeface="微软雅黑" panose="020B0503020204020204" charset="-122"/>
              </a:rPr>
              <a:t>年</a:t>
            </a:r>
            <a:endParaRPr lang="fr-FR" sz="2800" dirty="0">
              <a:solidFill>
                <a:schemeClr val="accent1">
                  <a:lumMod val="60000"/>
                  <a:lumOff val="40000"/>
                </a:schemeClr>
              </a:solidFill>
              <a:latin typeface="微软雅黑" panose="020B0503020204020204" charset="-122"/>
              <a:ea typeface="微软雅黑" panose="020B0503020204020204" charset="-122"/>
            </a:endParaRPr>
          </a:p>
          <a:p>
            <a:endParaRPr lang="fr-FR" dirty="0">
              <a:solidFill>
                <a:schemeClr val="accent1">
                  <a:lumMod val="60000"/>
                  <a:lumOff val="40000"/>
                </a:schemeClr>
              </a:solidFill>
              <a:latin typeface="微软雅黑" panose="020B0503020204020204" charset="-122"/>
              <a:ea typeface="微软雅黑" panose="020B0503020204020204" charset="-122"/>
            </a:endParaRPr>
          </a:p>
        </p:txBody>
      </p:sp>
      <p:sp>
        <p:nvSpPr>
          <p:cNvPr id="16" name="Titre 1"/>
          <p:cNvSpPr>
            <a:spLocks noGrp="1"/>
          </p:cNvSpPr>
          <p:nvPr>
            <p:ph type="title"/>
          </p:nvPr>
        </p:nvSpPr>
        <p:spPr>
          <a:xfrm>
            <a:off x="624613" y="0"/>
            <a:ext cx="10515600" cy="1325563"/>
          </a:xfrm>
        </p:spPr>
        <p:txBody>
          <a:bodyPr>
            <a:normAutofit/>
          </a:bodyPr>
          <a:lstStyle/>
          <a:p>
            <a:r>
              <a:rPr lang="fr-FR" sz="2800" dirty="0"/>
              <a:t>Lot 1 </a:t>
            </a:r>
            <a:r>
              <a:rPr lang="fr-FR" sz="2800" dirty="0" err="1"/>
              <a:t>Work</a:t>
            </a:r>
            <a:r>
              <a:rPr lang="fr-FR" sz="2800" dirty="0"/>
              <a:t> </a:t>
            </a:r>
            <a:r>
              <a:rPr lang="fr-FR" sz="2800" dirty="0" smtClean="0"/>
              <a:t>Packages, </a:t>
            </a:r>
            <a:r>
              <a:rPr lang="fr-FR" sz="2800" dirty="0" err="1"/>
              <a:t>S</a:t>
            </a:r>
            <a:r>
              <a:rPr lang="fr-FR" sz="2800" dirty="0" err="1" smtClean="0"/>
              <a:t>tatus</a:t>
            </a:r>
            <a:r>
              <a:rPr lang="fr-FR" sz="2800" dirty="0" smtClean="0"/>
              <a:t> Jan 2021</a:t>
            </a:r>
            <a:endParaRPr lang="fr-FR" sz="2800" dirty="0"/>
          </a:p>
        </p:txBody>
      </p:sp>
      <p:grpSp>
        <p:nvGrpSpPr>
          <p:cNvPr id="4" name="Groupe 3"/>
          <p:cNvGrpSpPr/>
          <p:nvPr/>
        </p:nvGrpSpPr>
        <p:grpSpPr>
          <a:xfrm>
            <a:off x="112840" y="2619999"/>
            <a:ext cx="3024213" cy="2707083"/>
            <a:chOff x="112840" y="2619999"/>
            <a:chExt cx="3024213" cy="2707083"/>
          </a:xfrm>
        </p:grpSpPr>
        <p:sp>
          <p:nvSpPr>
            <p:cNvPr id="2" name="Ellipse 1"/>
            <p:cNvSpPr/>
            <p:nvPr/>
          </p:nvSpPr>
          <p:spPr>
            <a:xfrm>
              <a:off x="1888623" y="2619999"/>
              <a:ext cx="1248430" cy="2707083"/>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12840" y="3069695"/>
              <a:ext cx="1866900" cy="369332"/>
            </a:xfrm>
            <a:prstGeom prst="rect">
              <a:avLst/>
            </a:prstGeom>
            <a:noFill/>
          </p:spPr>
          <p:txBody>
            <a:bodyPr wrap="square" rtlCol="0">
              <a:spAutoFit/>
            </a:bodyPr>
            <a:lstStyle/>
            <a:p>
              <a:r>
                <a:rPr lang="fr-FR" dirty="0" smtClean="0">
                  <a:solidFill>
                    <a:srgbClr val="FF0000"/>
                  </a:solidFill>
                </a:rPr>
                <a:t>+6-9 </a:t>
              </a:r>
              <a:r>
                <a:rPr lang="fr-FR" dirty="0" err="1" smtClean="0">
                  <a:solidFill>
                    <a:srgbClr val="FF0000"/>
                  </a:solidFill>
                </a:rPr>
                <a:t>months</a:t>
              </a:r>
              <a:r>
                <a:rPr lang="fr-FR" dirty="0" smtClean="0">
                  <a:solidFill>
                    <a:srgbClr val="FF0000"/>
                  </a:solidFill>
                </a:rPr>
                <a:t> ? </a:t>
              </a:r>
              <a:endParaRPr lang="fr-FR" dirty="0">
                <a:solidFill>
                  <a:srgbClr val="FF0000"/>
                </a:solidFill>
              </a:endParaRPr>
            </a:p>
          </p:txBody>
        </p:sp>
      </p:grpSp>
      <p:sp>
        <p:nvSpPr>
          <p:cNvPr id="5" name="Rectangle à coins arrondis 4"/>
          <p:cNvSpPr/>
          <p:nvPr/>
        </p:nvSpPr>
        <p:spPr>
          <a:xfrm>
            <a:off x="10661015" y="2522220"/>
            <a:ext cx="1304925" cy="61224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2018-2020 ++</a:t>
            </a:r>
            <a:endParaRPr lang="fr-FR" dirty="0"/>
          </a:p>
        </p:txBody>
      </p:sp>
      <p:sp>
        <p:nvSpPr>
          <p:cNvPr id="18" name="Rectangle à coins arrondis 17"/>
          <p:cNvSpPr/>
          <p:nvPr/>
        </p:nvSpPr>
        <p:spPr>
          <a:xfrm>
            <a:off x="10676028" y="4319118"/>
            <a:ext cx="1304925" cy="61224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2018-2021</a:t>
            </a:r>
            <a:endParaRPr lang="fr-FR" dirty="0"/>
          </a:p>
        </p:txBody>
      </p:sp>
      <p:sp>
        <p:nvSpPr>
          <p:cNvPr id="19" name="Rectangle à coins arrondis 18"/>
          <p:cNvSpPr/>
          <p:nvPr/>
        </p:nvSpPr>
        <p:spPr>
          <a:xfrm>
            <a:off x="10678976" y="5753100"/>
            <a:ext cx="1408249" cy="99580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Second </a:t>
            </a:r>
            <a:r>
              <a:rPr lang="fr-FR" sz="1600" dirty="0" err="1" smtClean="0"/>
              <a:t>half</a:t>
            </a:r>
            <a:r>
              <a:rPr lang="fr-FR" sz="1600" dirty="0" smtClean="0"/>
              <a:t> 2021-Beginning 2022</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3" grpId="0" bldLvl="0" animBg="1"/>
      <p:bldP spid="26" grpId="0" bldLvl="0" animBg="1"/>
      <p:bldP spid="27" grpId="0" bldLvl="0" animBg="1"/>
      <p:bldP spid="20" grpId="0"/>
      <p:bldP spid="5" grpId="0" bldLvl="0" animBg="1"/>
      <p:bldP spid="18" grpId="0" bldLvl="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01625" y="1782445"/>
            <a:ext cx="11567160" cy="5290820"/>
          </a:xfrm>
        </p:spPr>
        <p:txBody>
          <a:bodyPr>
            <a:normAutofit/>
          </a:bodyPr>
          <a:lstStyle/>
          <a:p>
            <a:endParaRPr lang="en-US" dirty="0">
              <a:solidFill>
                <a:schemeClr val="tx2"/>
              </a:solidFill>
            </a:endParaRPr>
          </a:p>
          <a:p>
            <a:pPr fontAlgn="auto">
              <a:spcBef>
                <a:spcPts val="2200"/>
              </a:spcBef>
            </a:pPr>
            <a:r>
              <a:rPr lang="en-US" sz="1800" dirty="0" smtClean="0">
                <a:solidFill>
                  <a:schemeClr val="tx2"/>
                </a:solidFill>
              </a:rPr>
              <a:t>Beijing 2018: definition of </a:t>
            </a:r>
            <a:r>
              <a:rPr lang="en-US" sz="1800" dirty="0" smtClean="0">
                <a:solidFill>
                  <a:srgbClr val="C00000"/>
                </a:solidFill>
              </a:rPr>
              <a:t>modalities </a:t>
            </a:r>
            <a:r>
              <a:rPr lang="en-US" sz="1800" dirty="0">
                <a:solidFill>
                  <a:schemeClr val="tx2"/>
                </a:solidFill>
              </a:rPr>
              <a:t>and expected </a:t>
            </a:r>
            <a:r>
              <a:rPr lang="en-US" sz="1800" dirty="0">
                <a:solidFill>
                  <a:srgbClr val="C00000"/>
                </a:solidFill>
              </a:rPr>
              <a:t>outlines </a:t>
            </a:r>
            <a:r>
              <a:rPr lang="zh-CN" altLang="en-US" sz="1800" dirty="0">
                <a:solidFill>
                  <a:schemeClr val="tx2"/>
                </a:solidFill>
                <a:latin typeface="微软雅黑" panose="020B0503020204020204" charset="-122"/>
                <a:ea typeface="微软雅黑" panose="020B0503020204020204" charset="-122"/>
              </a:rPr>
              <a:t>明确形式</a:t>
            </a:r>
            <a:r>
              <a:rPr lang="en-US" sz="1800" dirty="0">
                <a:solidFill>
                  <a:schemeClr val="tx2"/>
                </a:solidFill>
                <a:latin typeface="微软雅黑" panose="020B0503020204020204" charset="-122"/>
                <a:ea typeface="微软雅黑" panose="020B0503020204020204" charset="-122"/>
              </a:rPr>
              <a:t>和</a:t>
            </a:r>
            <a:r>
              <a:rPr lang="zh-CN" altLang="en-US" sz="1800" dirty="0">
                <a:solidFill>
                  <a:schemeClr val="tx2"/>
                </a:solidFill>
                <a:latin typeface="微软雅黑" panose="020B0503020204020204" charset="-122"/>
                <a:ea typeface="微软雅黑" panose="020B0503020204020204" charset="-122"/>
              </a:rPr>
              <a:t>初步</a:t>
            </a:r>
            <a:r>
              <a:rPr lang="en-US" sz="1800" dirty="0">
                <a:solidFill>
                  <a:schemeClr val="tx2"/>
                </a:solidFill>
                <a:latin typeface="微软雅黑" panose="020B0503020204020204" charset="-122"/>
                <a:ea typeface="微软雅黑" panose="020B0503020204020204" charset="-122"/>
              </a:rPr>
              <a:t>提纲</a:t>
            </a:r>
            <a:endParaRPr lang="en-US" sz="1800" dirty="0" smtClean="0">
              <a:solidFill>
                <a:schemeClr val="tx2"/>
              </a:solidFill>
            </a:endParaRPr>
          </a:p>
          <a:p>
            <a:r>
              <a:rPr lang="en-US" sz="1800" dirty="0" err="1" smtClean="0">
                <a:solidFill>
                  <a:schemeClr val="tx2"/>
                </a:solidFill>
              </a:rPr>
              <a:t>Nanxi</a:t>
            </a:r>
            <a:r>
              <a:rPr lang="en-US" sz="1800" dirty="0" smtClean="0">
                <a:solidFill>
                  <a:schemeClr val="tx2"/>
                </a:solidFill>
              </a:rPr>
              <a:t> 2019: agreement </a:t>
            </a:r>
            <a:r>
              <a:rPr lang="en-US" sz="1800" dirty="0">
                <a:solidFill>
                  <a:schemeClr val="tx2"/>
                </a:solidFill>
              </a:rPr>
              <a:t>on </a:t>
            </a:r>
            <a:r>
              <a:rPr lang="en-US" sz="1800" dirty="0">
                <a:solidFill>
                  <a:srgbClr val="C00000"/>
                </a:solidFill>
              </a:rPr>
              <a:t>a process, a roadmap </a:t>
            </a:r>
            <a:r>
              <a:rPr lang="en-US" sz="1800" dirty="0">
                <a:solidFill>
                  <a:schemeClr val="tx2"/>
                </a:solidFill>
              </a:rPr>
              <a:t>and </a:t>
            </a:r>
            <a:r>
              <a:rPr lang="en-US" sz="1800" dirty="0">
                <a:solidFill>
                  <a:srgbClr val="C00000"/>
                </a:solidFill>
              </a:rPr>
              <a:t>table of content </a:t>
            </a:r>
            <a:r>
              <a:rPr lang="en-US" sz="1800" dirty="0">
                <a:solidFill>
                  <a:schemeClr val="tx2"/>
                </a:solidFill>
              </a:rPr>
              <a:t>with e</a:t>
            </a:r>
            <a:r>
              <a:rPr lang="fr-FR" altLang="zh-CN" sz="1800" dirty="0" err="1">
                <a:solidFill>
                  <a:schemeClr val="tx2"/>
                </a:solidFill>
              </a:rPr>
              <a:t>xamples</a:t>
            </a:r>
            <a:r>
              <a:rPr lang="fr-FR" altLang="zh-CN" sz="1800" dirty="0">
                <a:solidFill>
                  <a:schemeClr val="tx2"/>
                </a:solidFill>
              </a:rPr>
              <a:t> of </a:t>
            </a:r>
            <a:r>
              <a:rPr lang="fr-FR" altLang="zh-CN" sz="1800" dirty="0">
                <a:solidFill>
                  <a:srgbClr val="C00000"/>
                </a:solidFill>
              </a:rPr>
              <a:t>« </a:t>
            </a:r>
            <a:r>
              <a:rPr lang="fr-FR" altLang="zh-CN" sz="1800" dirty="0" err="1">
                <a:solidFill>
                  <a:srgbClr val="C00000"/>
                </a:solidFill>
              </a:rPr>
              <a:t>preliminary</a:t>
            </a:r>
            <a:r>
              <a:rPr lang="fr-FR" altLang="zh-CN" sz="1800" dirty="0">
                <a:solidFill>
                  <a:srgbClr val="C00000"/>
                </a:solidFill>
              </a:rPr>
              <a:t> </a:t>
            </a:r>
            <a:r>
              <a:rPr lang="fr-FR" altLang="zh-CN" sz="1800" dirty="0" err="1">
                <a:solidFill>
                  <a:srgbClr val="C00000"/>
                </a:solidFill>
              </a:rPr>
              <a:t>p</a:t>
            </a:r>
            <a:r>
              <a:rPr lang="fr-FR" sz="1800" dirty="0" err="1">
                <a:solidFill>
                  <a:srgbClr val="C00000"/>
                </a:solidFill>
              </a:rPr>
              <a:t>olicy</a:t>
            </a:r>
            <a:r>
              <a:rPr lang="fr-FR" sz="1800" dirty="0">
                <a:solidFill>
                  <a:srgbClr val="C00000"/>
                </a:solidFill>
              </a:rPr>
              <a:t> </a:t>
            </a:r>
            <a:r>
              <a:rPr lang="fr-FR" sz="1800" dirty="0" err="1">
                <a:solidFill>
                  <a:srgbClr val="C00000"/>
                </a:solidFill>
              </a:rPr>
              <a:t>thoughts</a:t>
            </a:r>
            <a:r>
              <a:rPr lang="fr-FR" sz="1800" dirty="0">
                <a:solidFill>
                  <a:srgbClr val="C00000"/>
                </a:solidFill>
              </a:rPr>
              <a:t> » </a:t>
            </a:r>
            <a:r>
              <a:rPr lang="fr-FR" sz="1800" dirty="0">
                <a:solidFill>
                  <a:schemeClr val="tx2"/>
                </a:solidFill>
              </a:rPr>
              <a:t>/ pilot </a:t>
            </a:r>
            <a:r>
              <a:rPr lang="fr-FR" sz="1800" dirty="0" err="1">
                <a:solidFill>
                  <a:schemeClr val="tx2"/>
                </a:solidFill>
              </a:rPr>
              <a:t>projects </a:t>
            </a:r>
            <a:r>
              <a:rPr lang="en-US" sz="1800" dirty="0">
                <a:solidFill>
                  <a:schemeClr val="tx2"/>
                </a:solidFill>
                <a:latin typeface="微软雅黑" panose="020B0503020204020204" charset="-122"/>
                <a:ea typeface="微软雅黑" panose="020B0503020204020204" charset="-122"/>
              </a:rPr>
              <a:t>就流程、路线图和目录达成</a:t>
            </a:r>
            <a:r>
              <a:rPr lang="zh-CN" altLang="en-US" sz="1800" dirty="0">
                <a:solidFill>
                  <a:schemeClr val="tx2"/>
                </a:solidFill>
                <a:latin typeface="微软雅黑" panose="020B0503020204020204" charset="-122"/>
                <a:ea typeface="微软雅黑" panose="020B0503020204020204" charset="-122"/>
              </a:rPr>
              <a:t>一致</a:t>
            </a:r>
          </a:p>
          <a:p>
            <a:r>
              <a:rPr lang="en-US" sz="1800" dirty="0">
                <a:solidFill>
                  <a:schemeClr val="tx2"/>
                </a:solidFill>
              </a:rPr>
              <a:t>Tianjin </a:t>
            </a:r>
            <a:r>
              <a:rPr lang="en-US" sz="1800" dirty="0" smtClean="0">
                <a:solidFill>
                  <a:schemeClr val="tx2"/>
                </a:solidFill>
              </a:rPr>
              <a:t>2019: </a:t>
            </a:r>
            <a:r>
              <a:rPr lang="en-US" sz="1800" dirty="0">
                <a:solidFill>
                  <a:schemeClr val="tx2"/>
                </a:solidFill>
              </a:rPr>
              <a:t>a more product-oriented approach to </a:t>
            </a:r>
            <a:r>
              <a:rPr lang="en-US" sz="1800" dirty="0" smtClean="0">
                <a:solidFill>
                  <a:srgbClr val="C00000"/>
                </a:solidFill>
              </a:rPr>
              <a:t>elaborate</a:t>
            </a:r>
            <a:r>
              <a:rPr lang="en-US" sz="1800" dirty="0" smtClean="0">
                <a:solidFill>
                  <a:schemeClr val="tx2"/>
                </a:solidFill>
              </a:rPr>
              <a:t> </a:t>
            </a:r>
            <a:r>
              <a:rPr lang="en-US" sz="1800" dirty="0" smtClean="0">
                <a:solidFill>
                  <a:srgbClr val="C00000"/>
                </a:solidFill>
              </a:rPr>
              <a:t>concrete outputs </a:t>
            </a:r>
            <a:r>
              <a:rPr lang="en-US" sz="1800" dirty="0">
                <a:solidFill>
                  <a:schemeClr val="tx2"/>
                </a:solidFill>
              </a:rPr>
              <a:t>based on </a:t>
            </a:r>
            <a:r>
              <a:rPr lang="en-US" sz="1800" dirty="0" smtClean="0">
                <a:solidFill>
                  <a:srgbClr val="C00000"/>
                </a:solidFill>
              </a:rPr>
              <a:t>comparative studies </a:t>
            </a:r>
            <a:r>
              <a:rPr lang="en-US" sz="1800" dirty="0">
                <a:solidFill>
                  <a:schemeClr val="tx2"/>
                </a:solidFill>
              </a:rPr>
              <a:t>in the view of the </a:t>
            </a:r>
            <a:r>
              <a:rPr lang="en-US" sz="1800" dirty="0" smtClean="0">
                <a:solidFill>
                  <a:schemeClr val="tx2"/>
                </a:solidFill>
              </a:rPr>
              <a:t>HLM in Portugal </a:t>
            </a:r>
            <a:r>
              <a:rPr sz="1800" dirty="0" smtClean="0">
                <a:solidFill>
                  <a:schemeClr val="tx2"/>
                </a:solidFill>
                <a:latin typeface="微软雅黑" panose="020B0503020204020204" charset="-122"/>
                <a:ea typeface="微软雅黑" panose="020B0503020204020204" charset="-122"/>
                <a:sym typeface="+mn-ea"/>
              </a:rPr>
              <a:t>进一步明确基于比较研究提出政策建议成果的编制过程和方法</a:t>
            </a:r>
            <a:endParaRPr lang="en-US" sz="1800" dirty="0" smtClean="0">
              <a:solidFill>
                <a:schemeClr val="tx2"/>
              </a:solidFill>
              <a:latin typeface="微软雅黑" panose="020B0503020204020204" charset="-122"/>
              <a:ea typeface="微软雅黑" panose="020B0503020204020204" charset="-122"/>
            </a:endParaRPr>
          </a:p>
          <a:p>
            <a:r>
              <a:rPr lang="en-US" sz="1800" dirty="0" err="1">
                <a:solidFill>
                  <a:schemeClr val="tx2"/>
                </a:solidFill>
              </a:rPr>
              <a:t>Guimaraes</a:t>
            </a:r>
            <a:r>
              <a:rPr lang="en-US" sz="1800" dirty="0">
                <a:solidFill>
                  <a:schemeClr val="tx2"/>
                </a:solidFill>
              </a:rPr>
              <a:t> 2019:</a:t>
            </a:r>
            <a:r>
              <a:rPr lang="fi-FI" sz="1800" dirty="0">
                <a:solidFill>
                  <a:srgbClr val="C00000"/>
                </a:solidFill>
              </a:rPr>
              <a:t>align each partner’s position </a:t>
            </a:r>
            <a:r>
              <a:rPr lang="fi-FI" sz="1800" dirty="0">
                <a:solidFill>
                  <a:schemeClr val="tx2"/>
                </a:solidFill>
              </a:rPr>
              <a:t>with a global overview of the process and share the status of development of each lot </a:t>
            </a:r>
            <a:r>
              <a:rPr lang="zh-CN" altLang="fi-FI" sz="1800" dirty="0">
                <a:solidFill>
                  <a:schemeClr val="tx2"/>
                </a:solidFill>
                <a:latin typeface="微软雅黑" panose="020B0503020204020204" charset="-122"/>
                <a:ea typeface="微软雅黑" panose="020B0503020204020204" charset="-122"/>
              </a:rPr>
              <a:t>从项目全过程的视角协调各参与方的工作进展</a:t>
            </a:r>
            <a:r>
              <a:rPr lang="fi-FI" sz="1800" dirty="0">
                <a:solidFill>
                  <a:schemeClr val="tx2"/>
                </a:solidFill>
                <a:latin typeface="微软雅黑" panose="020B0503020204020204" charset="-122"/>
                <a:ea typeface="微软雅黑" panose="020B0503020204020204" charset="-122"/>
              </a:rPr>
              <a:t>，分享每个</a:t>
            </a:r>
            <a:r>
              <a:rPr lang="en-US" altLang="fi-FI" sz="1800" dirty="0">
                <a:solidFill>
                  <a:schemeClr val="tx2"/>
                </a:solidFill>
                <a:latin typeface="微软雅黑" panose="020B0503020204020204" charset="-122"/>
                <a:ea typeface="微软雅黑" panose="020B0503020204020204" charset="-122"/>
              </a:rPr>
              <a:t>LOT</a:t>
            </a:r>
            <a:r>
              <a:rPr lang="fi-FI" sz="1800" dirty="0">
                <a:solidFill>
                  <a:schemeClr val="tx2"/>
                </a:solidFill>
                <a:latin typeface="微软雅黑" panose="020B0503020204020204" charset="-122"/>
                <a:ea typeface="微软雅黑" panose="020B0503020204020204" charset="-122"/>
              </a:rPr>
              <a:t>的</a:t>
            </a:r>
            <a:r>
              <a:rPr lang="zh-CN" altLang="fi-FI" sz="1800" dirty="0">
                <a:solidFill>
                  <a:schemeClr val="tx2"/>
                </a:solidFill>
                <a:latin typeface="微软雅黑" panose="020B0503020204020204" charset="-122"/>
                <a:ea typeface="微软雅黑" panose="020B0503020204020204" charset="-122"/>
              </a:rPr>
              <a:t>合作成果</a:t>
            </a:r>
            <a:endParaRPr lang="fi-FI" sz="1800" dirty="0">
              <a:solidFill>
                <a:schemeClr val="tx2"/>
              </a:solidFill>
              <a:latin typeface="微软雅黑" panose="020B0503020204020204" charset="-122"/>
              <a:ea typeface="微软雅黑" panose="020B0503020204020204" charset="-122"/>
            </a:endParaRPr>
          </a:p>
          <a:p>
            <a:r>
              <a:rPr lang="fi-FI" sz="1800" dirty="0">
                <a:solidFill>
                  <a:schemeClr val="tx2"/>
                </a:solidFill>
              </a:rPr>
              <a:t>Brussels 2019: </a:t>
            </a:r>
            <a:r>
              <a:rPr lang="fi-FI" sz="1800" dirty="0">
                <a:solidFill>
                  <a:srgbClr val="C00000"/>
                </a:solidFill>
              </a:rPr>
              <a:t>continue building </a:t>
            </a:r>
            <a:r>
              <a:rPr lang="fi-FI" sz="1800" dirty="0">
                <a:solidFill>
                  <a:schemeClr val="tx2"/>
                </a:solidFill>
              </a:rPr>
              <a:t>on the works on PRs, with the ambition to have a </a:t>
            </a:r>
            <a:r>
              <a:rPr lang="fi-FI" sz="1800" dirty="0">
                <a:solidFill>
                  <a:srgbClr val="C00000"/>
                </a:solidFill>
              </a:rPr>
              <a:t>common view and an harmonized inter-Lots process </a:t>
            </a:r>
            <a:r>
              <a:rPr lang="fi-FI" sz="1800" dirty="0">
                <a:solidFill>
                  <a:schemeClr val="tx2"/>
                </a:solidFill>
              </a:rPr>
              <a:t>and create a common understanding of the issues and problems encountered by the Lots in their </a:t>
            </a:r>
            <a:r>
              <a:rPr lang="fi-FI" sz="1800" dirty="0" smtClean="0">
                <a:solidFill>
                  <a:schemeClr val="tx2"/>
                </a:solidFill>
              </a:rPr>
              <a:t>work </a:t>
            </a:r>
            <a:r>
              <a:rPr lang="fi-FI" sz="1800" dirty="0">
                <a:solidFill>
                  <a:schemeClr val="tx2"/>
                </a:solidFill>
                <a:latin typeface="微软雅黑" panose="020B0503020204020204" charset="-122"/>
                <a:ea typeface="微软雅黑" panose="020B0503020204020204" charset="-122"/>
              </a:rPr>
              <a:t>进一步提出政策建议，形成</a:t>
            </a:r>
            <a:r>
              <a:rPr lang="zh-CN" altLang="fi-FI" sz="1800" dirty="0">
                <a:solidFill>
                  <a:schemeClr val="tx2"/>
                </a:solidFill>
                <a:latin typeface="微软雅黑" panose="020B0503020204020204" charset="-122"/>
                <a:ea typeface="微软雅黑" panose="020B0503020204020204" charset="-122"/>
              </a:rPr>
              <a:t>共同观点</a:t>
            </a:r>
            <a:r>
              <a:rPr lang="fi-FI" sz="1800" dirty="0">
                <a:solidFill>
                  <a:schemeClr val="tx2"/>
                </a:solidFill>
                <a:latin typeface="微软雅黑" panose="020B0503020204020204" charset="-122"/>
                <a:ea typeface="微软雅黑" panose="020B0503020204020204" charset="-122"/>
              </a:rPr>
              <a:t>并</a:t>
            </a:r>
            <a:r>
              <a:rPr lang="zh-CN" altLang="fi-FI" sz="1800" dirty="0">
                <a:solidFill>
                  <a:schemeClr val="tx2"/>
                </a:solidFill>
                <a:latin typeface="微软雅黑" panose="020B0503020204020204" charset="-122"/>
                <a:ea typeface="微软雅黑" panose="020B0503020204020204" charset="-122"/>
              </a:rPr>
              <a:t>实现</a:t>
            </a:r>
            <a:r>
              <a:rPr lang="fi-FI" sz="1800" dirty="0">
                <a:solidFill>
                  <a:schemeClr val="tx2"/>
                </a:solidFill>
                <a:latin typeface="微软雅黑" panose="020B0503020204020204" charset="-122"/>
                <a:ea typeface="微软雅黑" panose="020B0503020204020204" charset="-122"/>
              </a:rPr>
              <a:t>不同LOT间的协调，</a:t>
            </a:r>
            <a:r>
              <a:rPr lang="zh-CN" altLang="fi-FI" sz="1800" dirty="0">
                <a:solidFill>
                  <a:schemeClr val="tx2"/>
                </a:solidFill>
                <a:latin typeface="微软雅黑" panose="020B0503020204020204" charset="-122"/>
                <a:ea typeface="微软雅黑" panose="020B0503020204020204" charset="-122"/>
              </a:rPr>
              <a:t>达成</a:t>
            </a:r>
            <a:r>
              <a:rPr lang="fi-FI" sz="1800" dirty="0">
                <a:solidFill>
                  <a:schemeClr val="tx2"/>
                </a:solidFill>
                <a:latin typeface="微软雅黑" panose="020B0503020204020204" charset="-122"/>
                <a:ea typeface="微软雅黑" panose="020B0503020204020204" charset="-122"/>
              </a:rPr>
              <a:t>对问题的共识。</a:t>
            </a:r>
          </a:p>
          <a:p>
            <a:r>
              <a:rPr lang="fi-FI" sz="1800" dirty="0" smtClean="0">
                <a:solidFill>
                  <a:schemeClr val="tx2"/>
                </a:solidFill>
              </a:rPr>
              <a:t>Virtual, November 2020: </a:t>
            </a:r>
            <a:r>
              <a:rPr lang="en-US" sz="1800" dirty="0">
                <a:solidFill>
                  <a:srgbClr val="C00000"/>
                </a:solidFill>
              </a:rPr>
              <a:t>state of the art </a:t>
            </a:r>
            <a:r>
              <a:rPr lang="en-US" sz="1800" dirty="0" smtClean="0">
                <a:solidFill>
                  <a:schemeClr val="tx2"/>
                </a:solidFill>
              </a:rPr>
              <a:t>of </a:t>
            </a:r>
            <a:r>
              <a:rPr lang="en-US" sz="1800" dirty="0">
                <a:solidFill>
                  <a:schemeClr val="tx2"/>
                </a:solidFill>
              </a:rPr>
              <a:t>policy recommendations </a:t>
            </a:r>
            <a:r>
              <a:rPr lang="en-US" sz="1800" dirty="0" smtClean="0">
                <a:solidFill>
                  <a:schemeClr val="tx2"/>
                </a:solidFill>
              </a:rPr>
              <a:t>in </a:t>
            </a:r>
            <a:r>
              <a:rPr lang="en-US" sz="1800" dirty="0">
                <a:solidFill>
                  <a:schemeClr val="tx2"/>
                </a:solidFill>
              </a:rPr>
              <a:t>each Pilot </a:t>
            </a:r>
            <a:r>
              <a:rPr lang="en-US" sz="1800" dirty="0" smtClean="0">
                <a:solidFill>
                  <a:schemeClr val="tx2"/>
                </a:solidFill>
              </a:rPr>
              <a:t>basin; </a:t>
            </a:r>
            <a:r>
              <a:rPr lang="en-US" sz="1800" dirty="0">
                <a:solidFill>
                  <a:srgbClr val="C00000"/>
                </a:solidFill>
              </a:rPr>
              <a:t>Review</a:t>
            </a:r>
            <a:r>
              <a:rPr lang="en-US" sz="1800" dirty="0" smtClean="0">
                <a:solidFill>
                  <a:schemeClr val="tx2"/>
                </a:solidFill>
              </a:rPr>
              <a:t> the initial </a:t>
            </a:r>
            <a:r>
              <a:rPr lang="en-US" sz="1800" dirty="0">
                <a:solidFill>
                  <a:srgbClr val="C00000"/>
                </a:solidFill>
              </a:rPr>
              <a:t>objectives</a:t>
            </a:r>
            <a:r>
              <a:rPr lang="en-US" sz="1800" dirty="0">
                <a:solidFill>
                  <a:schemeClr val="tx2"/>
                </a:solidFill>
              </a:rPr>
              <a:t> and deadlines for producing </a:t>
            </a:r>
            <a:r>
              <a:rPr lang="en-US" sz="1800" dirty="0">
                <a:solidFill>
                  <a:srgbClr val="C00000"/>
                </a:solidFill>
              </a:rPr>
              <a:t>outcomes</a:t>
            </a:r>
            <a:r>
              <a:rPr lang="en-US" sz="1800" dirty="0" smtClean="0">
                <a:solidFill>
                  <a:schemeClr val="tx2"/>
                </a:solidFill>
              </a:rPr>
              <a:t>; Ways </a:t>
            </a:r>
            <a:r>
              <a:rPr lang="en-US" sz="1800" dirty="0">
                <a:solidFill>
                  <a:schemeClr val="tx2"/>
                </a:solidFill>
              </a:rPr>
              <a:t>and means to </a:t>
            </a:r>
            <a:r>
              <a:rPr lang="en-US" sz="1800" dirty="0">
                <a:solidFill>
                  <a:srgbClr val="C00000"/>
                </a:solidFill>
              </a:rPr>
              <a:t>formalize</a:t>
            </a:r>
            <a:r>
              <a:rPr lang="en-US" sz="1800" dirty="0">
                <a:solidFill>
                  <a:schemeClr val="tx2"/>
                </a:solidFill>
              </a:rPr>
              <a:t> </a:t>
            </a:r>
            <a:r>
              <a:rPr lang="en-US" sz="1800" dirty="0" smtClean="0">
                <a:solidFill>
                  <a:schemeClr val="tx2"/>
                </a:solidFill>
              </a:rPr>
              <a:t>PR; Initiate the </a:t>
            </a:r>
            <a:r>
              <a:rPr lang="en-US" sz="1800" dirty="0">
                <a:solidFill>
                  <a:srgbClr val="C00000"/>
                </a:solidFill>
              </a:rPr>
              <a:t>dissemination process </a:t>
            </a:r>
            <a:r>
              <a:rPr lang="en-US" sz="1800" dirty="0" smtClean="0">
                <a:solidFill>
                  <a:schemeClr val="tx2"/>
                </a:solidFill>
              </a:rPr>
              <a:t>of the PR to </a:t>
            </a:r>
            <a:r>
              <a:rPr lang="en-US" sz="1800" dirty="0">
                <a:solidFill>
                  <a:schemeClr val="tx2"/>
                </a:solidFill>
              </a:rPr>
              <a:t>higher and wider </a:t>
            </a:r>
            <a:r>
              <a:rPr lang="en-US" sz="1800" dirty="0" smtClean="0">
                <a:solidFill>
                  <a:schemeClr val="tx2"/>
                </a:solidFill>
              </a:rPr>
              <a:t>levels;  Continue to develop </a:t>
            </a:r>
            <a:r>
              <a:rPr lang="en-US" sz="1800" dirty="0">
                <a:solidFill>
                  <a:schemeClr val="tx2"/>
                </a:solidFill>
              </a:rPr>
              <a:t>the Process for </a:t>
            </a:r>
            <a:r>
              <a:rPr lang="en-US" sz="1800" dirty="0">
                <a:solidFill>
                  <a:srgbClr val="C00000"/>
                </a:solidFill>
              </a:rPr>
              <a:t>CEWP Policy Dialogue </a:t>
            </a:r>
            <a:r>
              <a:rPr lang="en-US" sz="1800" dirty="0" smtClean="0">
                <a:solidFill>
                  <a:schemeClr val="tx2"/>
                </a:solidFill>
              </a:rPr>
              <a:t>with PI Lot 3. </a:t>
            </a:r>
            <a:r>
              <a:rPr lang="fi-FI" sz="1800" dirty="0">
                <a:solidFill>
                  <a:schemeClr val="tx2"/>
                </a:solidFill>
                <a:latin typeface="微软雅黑" panose="020B0503020204020204" charset="-122"/>
                <a:ea typeface="微软雅黑" panose="020B0503020204020204" charset="-122"/>
              </a:rPr>
              <a:t>每个试点流域的政策建议进展情况；</a:t>
            </a:r>
            <a:r>
              <a:rPr lang="zh-CN" altLang="fi-FI" sz="1800" dirty="0">
                <a:solidFill>
                  <a:schemeClr val="tx2"/>
                </a:solidFill>
                <a:latin typeface="微软雅黑" panose="020B0503020204020204" charset="-122"/>
                <a:ea typeface="微软雅黑" panose="020B0503020204020204" charset="-122"/>
              </a:rPr>
              <a:t>对标项目</a:t>
            </a:r>
            <a:r>
              <a:rPr lang="fi-FI" sz="1800" dirty="0">
                <a:solidFill>
                  <a:schemeClr val="tx2"/>
                </a:solidFill>
                <a:latin typeface="微软雅黑" panose="020B0503020204020204" charset="-122"/>
                <a:ea typeface="微软雅黑" panose="020B0503020204020204" charset="-122"/>
              </a:rPr>
              <a:t>初始目标和截止日期；</a:t>
            </a:r>
            <a:r>
              <a:rPr lang="zh-CN" altLang="fi-FI" sz="1800" dirty="0">
                <a:solidFill>
                  <a:schemeClr val="tx2"/>
                </a:solidFill>
                <a:latin typeface="微软雅黑" panose="020B0503020204020204" charset="-122"/>
                <a:ea typeface="微软雅黑" panose="020B0503020204020204" charset="-122"/>
              </a:rPr>
              <a:t>政策建议提交形式和方式</a:t>
            </a:r>
            <a:r>
              <a:rPr lang="fi-FI" sz="1800" dirty="0">
                <a:solidFill>
                  <a:schemeClr val="tx2"/>
                </a:solidFill>
                <a:latin typeface="微软雅黑" panose="020B0503020204020204" charset="-122"/>
                <a:ea typeface="微软雅黑" panose="020B0503020204020204" charset="-122"/>
              </a:rPr>
              <a:t>；与PI Lot 3</a:t>
            </a:r>
            <a:r>
              <a:rPr lang="zh-CN" altLang="fi-FI" sz="1800" dirty="0">
                <a:solidFill>
                  <a:schemeClr val="tx2"/>
                </a:solidFill>
                <a:latin typeface="微软雅黑" panose="020B0503020204020204" charset="-122"/>
                <a:ea typeface="微软雅黑" panose="020B0503020204020204" charset="-122"/>
              </a:rPr>
              <a:t>进一步明确</a:t>
            </a:r>
            <a:r>
              <a:rPr lang="fi-FI" sz="1800" dirty="0">
                <a:solidFill>
                  <a:schemeClr val="tx2"/>
                </a:solidFill>
                <a:latin typeface="微软雅黑" panose="020B0503020204020204" charset="-122"/>
                <a:ea typeface="微软雅黑" panose="020B0503020204020204" charset="-122"/>
              </a:rPr>
              <a:t>CEWP政策对话</a:t>
            </a:r>
            <a:r>
              <a:rPr lang="zh-CN" altLang="fi-FI" sz="1800" dirty="0">
                <a:solidFill>
                  <a:schemeClr val="tx2"/>
                </a:solidFill>
                <a:latin typeface="微软雅黑" panose="020B0503020204020204" charset="-122"/>
                <a:ea typeface="微软雅黑" panose="020B0503020204020204" charset="-122"/>
              </a:rPr>
              <a:t>流程</a:t>
            </a:r>
            <a:r>
              <a:rPr lang="fi-FI" sz="1800" dirty="0">
                <a:solidFill>
                  <a:schemeClr val="tx2"/>
                </a:solidFill>
                <a:latin typeface="微软雅黑" panose="020B0503020204020204" charset="-122"/>
                <a:ea typeface="微软雅黑" panose="020B0503020204020204" charset="-122"/>
              </a:rPr>
              <a:t>。</a:t>
            </a:r>
          </a:p>
        </p:txBody>
      </p:sp>
      <p:sp>
        <p:nvSpPr>
          <p:cNvPr id="6" name="Titre 5"/>
          <p:cNvSpPr>
            <a:spLocks noGrp="1"/>
          </p:cNvSpPr>
          <p:nvPr>
            <p:ph type="title"/>
          </p:nvPr>
        </p:nvSpPr>
        <p:spPr>
          <a:xfrm>
            <a:off x="838200" y="181610"/>
            <a:ext cx="10515600" cy="1325563"/>
          </a:xfrm>
        </p:spPr>
        <p:txBody>
          <a:bodyPr>
            <a:normAutofit/>
          </a:bodyPr>
          <a:lstStyle/>
          <a:p>
            <a:r>
              <a:rPr lang="da-DK" altLang="da-DK" sz="4000" dirty="0">
                <a:solidFill>
                  <a:srgbClr val="C00000"/>
                </a:solidFill>
              </a:rPr>
              <a:t>Lot 1 </a:t>
            </a:r>
            <a:r>
              <a:rPr lang="da-DK" altLang="da-DK" sz="4000" dirty="0"/>
              <a:t>– Policy </a:t>
            </a:r>
            <a:r>
              <a:rPr lang="da-DK" altLang="da-DK" sz="4000" dirty="0" smtClean="0"/>
              <a:t>recommendations process </a:t>
            </a:r>
            <a:br>
              <a:rPr lang="da-DK" altLang="da-DK" sz="4000" dirty="0" smtClean="0"/>
            </a:br>
            <a:r>
              <a:rPr lang="da-DK" altLang="da-DK" sz="4000" dirty="0" smtClean="0"/>
              <a:t>         </a:t>
            </a:r>
            <a:r>
              <a:rPr lang="da-DK" altLang="da-DK" sz="3200" dirty="0" smtClean="0">
                <a:latin typeface="微软雅黑" panose="020B0503020204020204" charset="-122"/>
                <a:ea typeface="微软雅黑" panose="020B0503020204020204" charset="-122"/>
              </a:rPr>
              <a:t> </a:t>
            </a:r>
            <a:r>
              <a:rPr lang="zh-CN" altLang="da-DK" sz="3200" dirty="0" smtClean="0">
                <a:latin typeface="微软雅黑" panose="020B0503020204020204" charset="-122"/>
                <a:ea typeface="微软雅黑" panose="020B0503020204020204" charset="-122"/>
              </a:rPr>
              <a:t>政策建议进展情况</a:t>
            </a:r>
            <a:endParaRPr lang="zh-CN" altLang="da-DK" sz="3200" dirty="0" smtClean="0">
              <a:latin typeface="微软雅黑" panose="020B0503020204020204" charset="-122"/>
              <a:ea typeface="微软雅黑" panose="020B0503020204020204" charset="-122"/>
              <a:cs typeface="+mn-cs"/>
            </a:endParaRPr>
          </a:p>
        </p:txBody>
      </p:sp>
      <p:graphicFrame>
        <p:nvGraphicFramePr>
          <p:cNvPr id="7" name="Diagramme 6"/>
          <p:cNvGraphicFramePr/>
          <p:nvPr/>
        </p:nvGraphicFramePr>
        <p:xfrm>
          <a:off x="349440" y="1356741"/>
          <a:ext cx="11471529" cy="1090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a-DK" altLang="da-DK" dirty="0">
                <a:solidFill>
                  <a:srgbClr val="C00000"/>
                </a:solidFill>
              </a:rPr>
              <a:t>Lot 1 </a:t>
            </a:r>
            <a:r>
              <a:rPr lang="da-DK" altLang="da-DK" dirty="0"/>
              <a:t>– </a:t>
            </a:r>
            <a:r>
              <a:rPr lang="fr-FR" dirty="0" err="1" smtClean="0"/>
              <a:t>What</a:t>
            </a:r>
            <a:r>
              <a:rPr lang="fr-FR" dirty="0" smtClean="0"/>
              <a:t> ’s </a:t>
            </a:r>
            <a:r>
              <a:rPr lang="fr-FR" dirty="0" err="1" smtClean="0"/>
              <a:t>next</a:t>
            </a:r>
            <a:r>
              <a:rPr lang="fr-FR" dirty="0" smtClean="0"/>
              <a:t>? </a:t>
            </a:r>
            <a:r>
              <a:rPr lang="zh-CN" altLang="da-DK" sz="3200" dirty="0" smtClean="0">
                <a:latin typeface="微软雅黑" panose="020B0503020204020204" charset="-122"/>
                <a:ea typeface="微软雅黑" panose="020B0503020204020204" charset="-122"/>
              </a:rPr>
              <a:t>下一步工作安排</a:t>
            </a:r>
            <a:endParaRPr lang="zh-CN" altLang="fr-FR" dirty="0" smtClean="0"/>
          </a:p>
        </p:txBody>
      </p:sp>
      <p:sp>
        <p:nvSpPr>
          <p:cNvPr id="3" name="Espace réservé du contenu 2"/>
          <p:cNvSpPr>
            <a:spLocks noGrp="1"/>
          </p:cNvSpPr>
          <p:nvPr>
            <p:ph idx="1"/>
          </p:nvPr>
        </p:nvSpPr>
        <p:spPr>
          <a:xfrm>
            <a:off x="363855" y="1825625"/>
            <a:ext cx="11475085" cy="5424170"/>
          </a:xfrm>
        </p:spPr>
        <p:txBody>
          <a:bodyPr>
            <a:normAutofit fontScale="87500" lnSpcReduction="10000"/>
          </a:bodyPr>
          <a:lstStyle/>
          <a:p>
            <a:pPr marL="171450" indent="-171450"/>
            <a:r>
              <a:rPr lang="fr-FR" dirty="0">
                <a:solidFill>
                  <a:srgbClr val="C00000"/>
                </a:solidFill>
              </a:rPr>
              <a:t>Jan </a:t>
            </a:r>
            <a:r>
              <a:rPr lang="fr-FR" dirty="0">
                <a:solidFill>
                  <a:schemeClr val="tx2"/>
                </a:solidFill>
              </a:rPr>
              <a:t>2021 : </a:t>
            </a:r>
            <a:r>
              <a:rPr lang="en-US" dirty="0">
                <a:solidFill>
                  <a:srgbClr val="C00000"/>
                </a:solidFill>
              </a:rPr>
              <a:t>main conclusions and recommendations </a:t>
            </a:r>
            <a:r>
              <a:rPr lang="en-US" dirty="0">
                <a:solidFill>
                  <a:schemeClr val="tx2"/>
                </a:solidFill>
              </a:rPr>
              <a:t>(1 page summary note) for each pilot basin including deadlines + </a:t>
            </a:r>
            <a:r>
              <a:rPr lang="en-US" dirty="0">
                <a:solidFill>
                  <a:srgbClr val="C00000"/>
                </a:solidFill>
              </a:rPr>
              <a:t>formalized approach </a:t>
            </a:r>
            <a:r>
              <a:rPr lang="en-US" dirty="0">
                <a:solidFill>
                  <a:schemeClr val="tx2"/>
                </a:solidFill>
              </a:rPr>
              <a:t>for the outcomes </a:t>
            </a:r>
            <a:r>
              <a:rPr lang="fr-FR" dirty="0">
                <a:solidFill>
                  <a:schemeClr val="tx2"/>
                </a:solidFill>
              </a:rPr>
              <a:t>in the perspective of </a:t>
            </a:r>
            <a:r>
              <a:rPr lang="fr-FR" dirty="0">
                <a:solidFill>
                  <a:srgbClr val="C00000"/>
                </a:solidFill>
              </a:rPr>
              <a:t>HLM / JSC </a:t>
            </a:r>
            <a:r>
              <a:rPr lang="zh-CN" altLang="en-US" dirty="0">
                <a:solidFill>
                  <a:schemeClr val="tx2"/>
                </a:solidFill>
                <a:latin typeface="微软雅黑" panose="020B0503020204020204" charset="-122"/>
                <a:ea typeface="微软雅黑" panose="020B0503020204020204" charset="-122"/>
              </a:rPr>
              <a:t> </a:t>
            </a:r>
          </a:p>
          <a:p>
            <a:pPr marL="0" indent="0" fontAlgn="auto">
              <a:spcBef>
                <a:spcPts val="0"/>
              </a:spcBef>
              <a:buNone/>
            </a:pPr>
            <a:r>
              <a:rPr lang="zh-CN" altLang="en-US" sz="2800" dirty="0">
                <a:solidFill>
                  <a:schemeClr val="tx2"/>
                </a:solidFill>
                <a:latin typeface="微软雅黑" panose="020B0503020204020204" charset="-122"/>
                <a:ea typeface="微软雅黑" panose="020B0503020204020204" charset="-122"/>
              </a:rPr>
              <a:t>  各试点流域的主要结论和建议（一页纸摘要），包括截止时间、成果提交形式</a:t>
            </a:r>
          </a:p>
          <a:p>
            <a:pPr marL="171450" indent="-171450"/>
            <a:r>
              <a:rPr lang="fr-FR" dirty="0">
                <a:solidFill>
                  <a:srgbClr val="C00000"/>
                </a:solidFill>
              </a:rPr>
              <a:t>April </a:t>
            </a:r>
            <a:r>
              <a:rPr lang="fr-FR" dirty="0">
                <a:solidFill>
                  <a:schemeClr val="tx2"/>
                </a:solidFill>
              </a:rPr>
              <a:t>2021: </a:t>
            </a:r>
            <a:r>
              <a:rPr lang="fr-FR" dirty="0" err="1">
                <a:solidFill>
                  <a:srgbClr val="C00000"/>
                </a:solidFill>
              </a:rPr>
              <a:t>draft</a:t>
            </a:r>
            <a:r>
              <a:rPr lang="fr-FR" dirty="0">
                <a:solidFill>
                  <a:schemeClr val="tx2"/>
                </a:solidFill>
              </a:rPr>
              <a:t> of the </a:t>
            </a:r>
            <a:r>
              <a:rPr lang="fr-FR" dirty="0" err="1">
                <a:solidFill>
                  <a:schemeClr val="tx2"/>
                </a:solidFill>
              </a:rPr>
              <a:t>policy</a:t>
            </a:r>
            <a:r>
              <a:rPr lang="fr-FR" dirty="0">
                <a:solidFill>
                  <a:schemeClr val="tx2"/>
                </a:solidFill>
              </a:rPr>
              <a:t> </a:t>
            </a:r>
            <a:r>
              <a:rPr lang="fr-FR" dirty="0" err="1">
                <a:solidFill>
                  <a:schemeClr val="tx2"/>
                </a:solidFill>
              </a:rPr>
              <a:t>recommendations</a:t>
            </a:r>
            <a:r>
              <a:rPr lang="fr-FR" dirty="0">
                <a:solidFill>
                  <a:schemeClr val="tx2"/>
                </a:solidFill>
              </a:rPr>
              <a:t> for </a:t>
            </a:r>
            <a:r>
              <a:rPr lang="fr-FR" dirty="0" err="1">
                <a:solidFill>
                  <a:schemeClr val="tx2"/>
                </a:solidFill>
              </a:rPr>
              <a:t>each</a:t>
            </a:r>
            <a:r>
              <a:rPr lang="fr-FR" dirty="0">
                <a:solidFill>
                  <a:schemeClr val="tx2"/>
                </a:solidFill>
              </a:rPr>
              <a:t> pilot </a:t>
            </a:r>
            <a:r>
              <a:rPr lang="fr-FR" dirty="0" err="1">
                <a:solidFill>
                  <a:schemeClr val="tx2"/>
                </a:solidFill>
              </a:rPr>
              <a:t>project </a:t>
            </a:r>
            <a:r>
              <a:rPr lang="zh-CN" altLang="en-US" dirty="0">
                <a:solidFill>
                  <a:schemeClr val="tx2"/>
                </a:solidFill>
                <a:latin typeface="微软雅黑" panose="020B0503020204020204" charset="-122"/>
                <a:ea typeface="微软雅黑" panose="020B0503020204020204" charset="-122"/>
                <a:sym typeface="+mn-ea"/>
              </a:rPr>
              <a:t>各试点项目政策建议初稿</a:t>
            </a:r>
            <a:endParaRPr lang="fr-FR" dirty="0">
              <a:solidFill>
                <a:schemeClr val="tx2"/>
              </a:solidFill>
            </a:endParaRPr>
          </a:p>
          <a:p>
            <a:pPr marL="171450" indent="-171450"/>
            <a:r>
              <a:rPr lang="fr-FR" dirty="0" err="1">
                <a:solidFill>
                  <a:srgbClr val="C00000"/>
                </a:solidFill>
              </a:rPr>
              <a:t>June</a:t>
            </a:r>
            <a:r>
              <a:rPr lang="fr-FR" dirty="0"/>
              <a:t> </a:t>
            </a:r>
            <a:r>
              <a:rPr lang="fr-FR" dirty="0">
                <a:solidFill>
                  <a:schemeClr val="tx2"/>
                </a:solidFill>
              </a:rPr>
              <a:t>2021: </a:t>
            </a:r>
            <a:r>
              <a:rPr lang="fr-FR" dirty="0">
                <a:solidFill>
                  <a:srgbClr val="C00000"/>
                </a:solidFill>
              </a:rPr>
              <a:t>final benchmark </a:t>
            </a:r>
            <a:r>
              <a:rPr lang="fr-FR" dirty="0">
                <a:solidFill>
                  <a:schemeClr val="tx2"/>
                </a:solidFill>
              </a:rPr>
              <a:t>of </a:t>
            </a:r>
            <a:r>
              <a:rPr lang="fr-FR" dirty="0" err="1">
                <a:solidFill>
                  <a:schemeClr val="tx2"/>
                </a:solidFill>
              </a:rPr>
              <a:t>policy</a:t>
            </a:r>
            <a:r>
              <a:rPr lang="fr-FR" dirty="0">
                <a:solidFill>
                  <a:schemeClr val="tx2"/>
                </a:solidFill>
              </a:rPr>
              <a:t> </a:t>
            </a:r>
            <a:r>
              <a:rPr lang="fr-FR" dirty="0" err="1">
                <a:solidFill>
                  <a:schemeClr val="tx2"/>
                </a:solidFill>
              </a:rPr>
              <a:t>recommendations</a:t>
            </a:r>
            <a:r>
              <a:rPr lang="fr-FR" dirty="0">
                <a:solidFill>
                  <a:schemeClr val="tx2"/>
                </a:solidFill>
              </a:rPr>
              <a:t> for </a:t>
            </a:r>
            <a:r>
              <a:rPr lang="fr-FR" dirty="0" err="1">
                <a:solidFill>
                  <a:schemeClr val="tx2"/>
                </a:solidFill>
              </a:rPr>
              <a:t>each</a:t>
            </a:r>
            <a:r>
              <a:rPr lang="fr-FR" dirty="0">
                <a:solidFill>
                  <a:schemeClr val="tx2"/>
                </a:solidFill>
              </a:rPr>
              <a:t> pilot </a:t>
            </a:r>
            <a:r>
              <a:rPr lang="fr-FR" dirty="0" err="1" smtClean="0">
                <a:solidFill>
                  <a:schemeClr val="tx2"/>
                </a:solidFill>
              </a:rPr>
              <a:t>project </a:t>
            </a:r>
            <a:r>
              <a:rPr lang="zh-CN" altLang="en-US" dirty="0">
                <a:solidFill>
                  <a:schemeClr val="tx2"/>
                </a:solidFill>
                <a:latin typeface="微软雅黑" panose="020B0503020204020204" charset="-122"/>
                <a:ea typeface="微软雅黑" panose="020B0503020204020204" charset="-122"/>
                <a:sym typeface="+mn-ea"/>
              </a:rPr>
              <a:t>各试点项目政策建议完整稿</a:t>
            </a:r>
            <a:endParaRPr lang="fr-FR" dirty="0" smtClean="0">
              <a:solidFill>
                <a:schemeClr val="tx2"/>
              </a:solidFill>
            </a:endParaRPr>
          </a:p>
          <a:p>
            <a:pPr marL="171450" indent="-171450"/>
            <a:r>
              <a:rPr lang="fr-FR" dirty="0" err="1">
                <a:solidFill>
                  <a:srgbClr val="C00000"/>
                </a:solidFill>
              </a:rPr>
              <a:t>Late</a:t>
            </a:r>
            <a:r>
              <a:rPr lang="fr-FR" dirty="0">
                <a:solidFill>
                  <a:srgbClr val="C00000"/>
                </a:solidFill>
              </a:rPr>
              <a:t> 2021 / 2022 </a:t>
            </a:r>
            <a:r>
              <a:rPr lang="fr-FR" dirty="0">
                <a:solidFill>
                  <a:schemeClr val="tx2"/>
                </a:solidFill>
              </a:rPr>
              <a:t>: </a:t>
            </a:r>
            <a:endParaRPr lang="fr-FR" dirty="0" smtClean="0">
              <a:solidFill>
                <a:schemeClr val="tx2"/>
              </a:solidFill>
            </a:endParaRPr>
          </a:p>
          <a:p>
            <a:pPr marL="628650" lvl="1" indent="-171450" algn="just"/>
            <a:r>
              <a:rPr lang="en-US" dirty="0" smtClean="0">
                <a:solidFill>
                  <a:schemeClr val="tx2"/>
                </a:solidFill>
              </a:rPr>
              <a:t>Launch </a:t>
            </a:r>
            <a:r>
              <a:rPr lang="en-US" dirty="0">
                <a:solidFill>
                  <a:schemeClr val="tx2"/>
                </a:solidFill>
              </a:rPr>
              <a:t>of revised plan for</a:t>
            </a:r>
            <a:r>
              <a:rPr lang="en-US" dirty="0">
                <a:solidFill>
                  <a:srgbClr val="C00000"/>
                </a:solidFill>
              </a:rPr>
              <a:t> dissemination </a:t>
            </a:r>
            <a:r>
              <a:rPr lang="en-US" dirty="0">
                <a:solidFill>
                  <a:schemeClr val="tx2"/>
                </a:solidFill>
              </a:rPr>
              <a:t>of Lot1 activities and </a:t>
            </a:r>
            <a:r>
              <a:rPr lang="en-US" dirty="0" smtClean="0">
                <a:solidFill>
                  <a:schemeClr val="tx2"/>
                </a:solidFill>
              </a:rPr>
              <a:t>results: </a:t>
            </a:r>
            <a:r>
              <a:rPr lang="en-US" dirty="0">
                <a:solidFill>
                  <a:srgbClr val="C00000"/>
                </a:solidFill>
              </a:rPr>
              <a:t>remote sessions </a:t>
            </a:r>
            <a:r>
              <a:rPr lang="en-US" dirty="0">
                <a:solidFill>
                  <a:schemeClr val="tx2"/>
                </a:solidFill>
              </a:rPr>
              <a:t>with regional and national stakeholders </a:t>
            </a:r>
            <a:r>
              <a:rPr lang="en-US" dirty="0" smtClean="0">
                <a:solidFill>
                  <a:schemeClr val="tx2"/>
                </a:solidFill>
              </a:rPr>
              <a:t>to </a:t>
            </a:r>
            <a:r>
              <a:rPr lang="en-US" dirty="0">
                <a:solidFill>
                  <a:schemeClr val="tx2"/>
                </a:solidFill>
              </a:rPr>
              <a:t>present results and discuss policy recommendations </a:t>
            </a:r>
            <a:r>
              <a:rPr lang="zh-CN" altLang="en-US" sz="2800" dirty="0">
                <a:solidFill>
                  <a:schemeClr val="tx2"/>
                </a:solidFill>
                <a:latin typeface="微软雅黑" panose="020B0503020204020204" charset="-122"/>
                <a:ea typeface="微软雅黑" panose="020B0503020204020204" charset="-122"/>
              </a:rPr>
              <a:t>根据调整后的计划，开展LOT1成果宣传等活动：与区域和国家层面的利益相关者召开视频会议，介绍成果并讨论政策建议</a:t>
            </a:r>
          </a:p>
          <a:p>
            <a:pPr marL="628650" lvl="1" indent="-171450" algn="just"/>
            <a:r>
              <a:rPr lang="en-US" dirty="0" smtClean="0">
                <a:solidFill>
                  <a:srgbClr val="C00000"/>
                </a:solidFill>
              </a:rPr>
              <a:t>training </a:t>
            </a:r>
            <a:r>
              <a:rPr lang="en-US" dirty="0">
                <a:solidFill>
                  <a:srgbClr val="C00000"/>
                </a:solidFill>
              </a:rPr>
              <a:t>aspects </a:t>
            </a:r>
            <a:r>
              <a:rPr lang="en-US" dirty="0">
                <a:solidFill>
                  <a:schemeClr val="tx2"/>
                </a:solidFill>
              </a:rPr>
              <a:t>under WP4 using a </a:t>
            </a:r>
            <a:r>
              <a:rPr lang="en-US" dirty="0" smtClean="0">
                <a:solidFill>
                  <a:srgbClr val="C00000"/>
                </a:solidFill>
              </a:rPr>
              <a:t>balanced </a:t>
            </a:r>
            <a:r>
              <a:rPr lang="en-US" dirty="0">
                <a:solidFill>
                  <a:srgbClr val="C00000"/>
                </a:solidFill>
              </a:rPr>
              <a:t>approach </a:t>
            </a:r>
            <a:r>
              <a:rPr lang="en-US" dirty="0">
                <a:solidFill>
                  <a:schemeClr val="tx2"/>
                </a:solidFill>
              </a:rPr>
              <a:t>between face-to-face &amp; remote events (blended-learning process). </a:t>
            </a:r>
            <a:r>
              <a:rPr lang="zh-CN" altLang="en-US" sz="2800" dirty="0">
                <a:solidFill>
                  <a:schemeClr val="tx2"/>
                </a:solidFill>
                <a:latin typeface="微软雅黑" panose="020B0503020204020204" charset="-122"/>
                <a:ea typeface="微软雅黑" panose="020B0503020204020204" charset="-122"/>
              </a:rPr>
              <a:t>通过面对面和远程视频相结合开展工作包4的培训活动。</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01751" y="1690688"/>
            <a:ext cx="11777953" cy="5096738"/>
          </a:xfrm>
        </p:spPr>
        <p:txBody>
          <a:bodyPr>
            <a:normAutofit fontScale="70000" lnSpcReduction="20000"/>
          </a:bodyPr>
          <a:lstStyle/>
          <a:p>
            <a:pPr marL="0" indent="0" algn="just" fontAlgn="auto">
              <a:lnSpc>
                <a:spcPct val="110000"/>
              </a:lnSpc>
              <a:spcBef>
                <a:spcPts val="0"/>
              </a:spcBef>
              <a:spcAft>
                <a:spcPts val="600"/>
              </a:spcAft>
              <a:buNone/>
            </a:pPr>
            <a:r>
              <a:rPr lang="en-US" altLang="zh-CN" sz="2600" dirty="0" smtClean="0">
                <a:solidFill>
                  <a:schemeClr val="tx2"/>
                </a:solidFill>
                <a:sym typeface="+mn-ea"/>
              </a:rPr>
              <a:t>Policy </a:t>
            </a:r>
            <a:r>
              <a:rPr lang="en-US" altLang="zh-CN" sz="2600" dirty="0">
                <a:solidFill>
                  <a:schemeClr val="tx2"/>
                </a:solidFill>
                <a:sym typeface="+mn-ea"/>
              </a:rPr>
              <a:t>paper on elaboration of River Basin Management Plans with stakeholders’ participatory approach in </a:t>
            </a:r>
            <a:r>
              <a:rPr lang="en-US" altLang="zh-CN" sz="2600" dirty="0" smtClean="0">
                <a:solidFill>
                  <a:schemeClr val="tx2"/>
                </a:solidFill>
                <a:sym typeface="+mn-ea"/>
              </a:rPr>
              <a:t>China</a:t>
            </a:r>
          </a:p>
          <a:p>
            <a:pPr marL="0" indent="0" algn="just" fontAlgn="auto">
              <a:lnSpc>
                <a:spcPct val="110000"/>
              </a:lnSpc>
              <a:spcBef>
                <a:spcPts val="0"/>
              </a:spcBef>
              <a:spcAft>
                <a:spcPts val="1500"/>
              </a:spcAft>
              <a:buNone/>
            </a:pPr>
            <a:r>
              <a:rPr lang="en-US" sz="2600" dirty="0" smtClean="0">
                <a:solidFill>
                  <a:schemeClr val="tx2"/>
                </a:solidFill>
                <a:latin typeface="微软雅黑" panose="020B0503020204020204" charset="-122"/>
                <a:ea typeface="微软雅黑" panose="020B0503020204020204" charset="-122"/>
              </a:rPr>
              <a:t>利益相关者参与模式下的流域管理规划政策建议</a:t>
            </a:r>
            <a:r>
              <a:rPr lang="zh-CN" altLang="en-US" sz="2600" dirty="0" smtClean="0">
                <a:solidFill>
                  <a:schemeClr val="tx2"/>
                </a:solidFill>
                <a:latin typeface="微软雅黑" panose="020B0503020204020204" charset="-122"/>
                <a:ea typeface="微软雅黑" panose="020B0503020204020204" charset="-122"/>
              </a:rPr>
              <a:t>文件</a:t>
            </a:r>
            <a:endParaRPr lang="en-US" sz="2600" dirty="0" smtClean="0">
              <a:solidFill>
                <a:schemeClr val="tx2"/>
              </a:solidFill>
            </a:endParaRPr>
          </a:p>
          <a:p>
            <a:pPr marL="0" indent="0" algn="just">
              <a:lnSpc>
                <a:spcPct val="110000"/>
              </a:lnSpc>
              <a:spcBef>
                <a:spcPts val="0"/>
              </a:spcBef>
              <a:buNone/>
            </a:pPr>
            <a:r>
              <a:rPr lang="en-US" sz="2600" dirty="0">
                <a:solidFill>
                  <a:srgbClr val="C00000"/>
                </a:solidFill>
              </a:rPr>
              <a:t>1. Accelerate the construction of laws and regulations in important river basins </a:t>
            </a:r>
            <a:r>
              <a:rPr lang="en-US" sz="2600" i="1" dirty="0">
                <a:solidFill>
                  <a:schemeClr val="tx2"/>
                </a:solidFill>
              </a:rPr>
              <a:t>(</a:t>
            </a:r>
            <a:r>
              <a:rPr lang="en-US" sz="2600" i="1" dirty="0" smtClean="0">
                <a:solidFill>
                  <a:schemeClr val="tx2"/>
                </a:solidFill>
              </a:rPr>
              <a:t>basin legislation, systemic </a:t>
            </a:r>
            <a:r>
              <a:rPr lang="en-US" sz="2600" i="1" dirty="0">
                <a:solidFill>
                  <a:schemeClr val="tx2"/>
                </a:solidFill>
              </a:rPr>
              <a:t>governance, mechanism for deliberation, decision-making and coordination , unified planning and  standards</a:t>
            </a:r>
            <a:r>
              <a:rPr lang="en-US" sz="2600" i="1" dirty="0" smtClean="0">
                <a:solidFill>
                  <a:schemeClr val="tx2"/>
                </a:solidFill>
              </a:rPr>
              <a:t>)</a:t>
            </a:r>
          </a:p>
          <a:p>
            <a:pPr marL="0" indent="0" algn="just" fontAlgn="auto">
              <a:lnSpc>
                <a:spcPct val="110000"/>
              </a:lnSpc>
              <a:spcBef>
                <a:spcPts val="0"/>
              </a:spcBef>
              <a:spcAft>
                <a:spcPts val="1200"/>
              </a:spcAft>
              <a:buNone/>
            </a:pPr>
            <a:r>
              <a:rPr lang="fr-FR" sz="2600" dirty="0">
                <a:solidFill>
                  <a:schemeClr val="tx2"/>
                </a:solidFill>
                <a:latin typeface="微软雅黑" panose="020B0503020204020204" charset="-122"/>
                <a:ea typeface="微软雅黑" panose="020B0503020204020204" charset="-122"/>
              </a:rPr>
              <a:t>加快重要江河流域法律法规建设（流域立法，系统治理，全流域层面的议事、决策、协调机制，明确统一规划、统一标准）</a:t>
            </a:r>
            <a:endParaRPr lang="fr-FR" sz="2600" i="1" dirty="0">
              <a:solidFill>
                <a:schemeClr val="tx2"/>
              </a:solidFill>
            </a:endParaRPr>
          </a:p>
          <a:p>
            <a:pPr marL="0" indent="0" algn="just" fontAlgn="auto">
              <a:lnSpc>
                <a:spcPct val="110000"/>
              </a:lnSpc>
              <a:spcBef>
                <a:spcPts val="0"/>
              </a:spcBef>
              <a:spcAft>
                <a:spcPts val="1200"/>
              </a:spcAft>
              <a:buNone/>
            </a:pPr>
            <a:r>
              <a:rPr lang="en-US" sz="2600" dirty="0">
                <a:solidFill>
                  <a:srgbClr val="C00000"/>
                </a:solidFill>
              </a:rPr>
              <a:t>2. Progressive exploration of innovative integrated river basin management systems </a:t>
            </a:r>
            <a:r>
              <a:rPr lang="en-US" sz="2600" i="1" dirty="0" smtClean="0">
                <a:solidFill>
                  <a:schemeClr val="tx2"/>
                </a:solidFill>
              </a:rPr>
              <a:t>(</a:t>
            </a:r>
            <a:r>
              <a:rPr lang="en-US" sz="2600" i="1" dirty="0">
                <a:solidFill>
                  <a:schemeClr val="tx2"/>
                </a:solidFill>
              </a:rPr>
              <a:t>improve basin management, river basin agencies, consultation mechanisms,  explore diversified forms of integrated basin management in the medium long term) </a:t>
            </a:r>
            <a:r>
              <a:rPr lang="en-US" sz="2600" dirty="0">
                <a:solidFill>
                  <a:schemeClr val="tx2"/>
                </a:solidFill>
                <a:latin typeface="微软雅黑" panose="020B0503020204020204" charset="-122"/>
                <a:ea typeface="微软雅黑" panose="020B0503020204020204" charset="-122"/>
              </a:rPr>
              <a:t>逐步探索创新流域综合管理体制（完善流域</a:t>
            </a:r>
            <a:r>
              <a:rPr lang="zh-CN" altLang="en-US" sz="2600" dirty="0">
                <a:solidFill>
                  <a:schemeClr val="tx2"/>
                </a:solidFill>
                <a:latin typeface="微软雅黑" panose="020B0503020204020204" charset="-122"/>
                <a:ea typeface="微软雅黑" panose="020B0503020204020204" charset="-122"/>
              </a:rPr>
              <a:t>、</a:t>
            </a:r>
            <a:r>
              <a:rPr lang="en-US" sz="2600" dirty="0">
                <a:solidFill>
                  <a:schemeClr val="tx2"/>
                </a:solidFill>
                <a:latin typeface="微软雅黑" panose="020B0503020204020204" charset="-122"/>
                <a:ea typeface="微软雅黑" panose="020B0503020204020204" charset="-122"/>
              </a:rPr>
              <a:t>区域管理事权划分，强化流域机构职能和地位，依托河湖长制完善流域综合管理协商协调机制，中长期逐步探索多样化的流域综合管理形式）</a:t>
            </a:r>
          </a:p>
          <a:p>
            <a:pPr marL="0" indent="0" algn="just" fontAlgn="auto">
              <a:lnSpc>
                <a:spcPct val="110000"/>
              </a:lnSpc>
              <a:spcBef>
                <a:spcPts val="0"/>
              </a:spcBef>
              <a:spcAft>
                <a:spcPts val="600"/>
              </a:spcAft>
              <a:buNone/>
            </a:pPr>
            <a:r>
              <a:rPr lang="en-US" sz="2600" dirty="0">
                <a:solidFill>
                  <a:srgbClr val="C00000"/>
                </a:solidFill>
              </a:rPr>
              <a:t>3. Strengthen the role of coordination and control of river basin planning and promote stakeholder participation in the elaboration of plans </a:t>
            </a:r>
            <a:r>
              <a:rPr lang="en-US" sz="2600" i="1" dirty="0" smtClean="0">
                <a:solidFill>
                  <a:schemeClr val="tx2"/>
                </a:solidFill>
              </a:rPr>
              <a:t>（improve the relevant systems for planning and plan implementation</a:t>
            </a:r>
            <a:r>
              <a:rPr lang="zh-CN" altLang="en-US" sz="2600" i="1" dirty="0" smtClean="0">
                <a:solidFill>
                  <a:schemeClr val="tx2"/>
                </a:solidFill>
              </a:rPr>
              <a:t>，</a:t>
            </a:r>
            <a:r>
              <a:rPr lang="en-US" altLang="zh-CN" sz="2600" i="1" dirty="0" smtClean="0">
                <a:solidFill>
                  <a:schemeClr val="tx2"/>
                </a:solidFill>
              </a:rPr>
              <a:t>h</a:t>
            </a:r>
            <a:r>
              <a:rPr lang="zh-CN" altLang="en-US" sz="2600" i="1" dirty="0" smtClean="0">
                <a:solidFill>
                  <a:schemeClr val="tx2"/>
                </a:solidFill>
              </a:rPr>
              <a:t>ighlighting the role of integrated control of planning，</a:t>
            </a:r>
            <a:r>
              <a:rPr lang="en-US" altLang="zh-CN" sz="2600" i="1" dirty="0" smtClean="0">
                <a:solidFill>
                  <a:schemeClr val="tx2"/>
                </a:solidFill>
              </a:rPr>
              <a:t>i</a:t>
            </a:r>
            <a:r>
              <a:rPr lang="zh-CN" altLang="en-US" sz="2600" i="1" dirty="0" smtClean="0">
                <a:solidFill>
                  <a:schemeClr val="tx2"/>
                </a:solidFill>
              </a:rPr>
              <a:t>mprove the ways and methods of planning elaboration，</a:t>
            </a:r>
            <a:r>
              <a:rPr lang="en-US" altLang="zh-CN" sz="2600" i="1" dirty="0" smtClean="0">
                <a:solidFill>
                  <a:schemeClr val="tx2"/>
                </a:solidFill>
              </a:rPr>
              <a:t>p</a:t>
            </a:r>
            <a:r>
              <a:rPr lang="zh-CN" altLang="en-US" sz="2600" i="1" dirty="0" smtClean="0">
                <a:solidFill>
                  <a:schemeClr val="tx2"/>
                </a:solidFill>
              </a:rPr>
              <a:t>romote  the implementation of planning，broad stakeholder participation</a:t>
            </a:r>
            <a:r>
              <a:rPr lang="en-US" sz="2600" i="1" dirty="0" smtClean="0">
                <a:solidFill>
                  <a:schemeClr val="tx2"/>
                </a:solidFill>
              </a:rPr>
              <a:t>）</a:t>
            </a:r>
            <a:r>
              <a:rPr lang="en-US" sz="2600" dirty="0">
                <a:solidFill>
                  <a:schemeClr val="tx2"/>
                </a:solidFill>
                <a:latin typeface="微软雅黑" panose="020B0503020204020204" charset="-122"/>
                <a:ea typeface="微软雅黑" panose="020B0503020204020204" charset="-122"/>
              </a:rPr>
              <a:t>强化流域规划统筹、管控作用，推动规划编制中的利益相关者参与</a:t>
            </a:r>
            <a:r>
              <a:rPr lang="en-US" sz="2600" dirty="0">
                <a:solidFill>
                  <a:schemeClr val="tx2"/>
                </a:solidFill>
                <a:latin typeface="微软雅黑" panose="020B0503020204020204" charset="-122"/>
                <a:ea typeface="微软雅黑" panose="020B0503020204020204" charset="-122"/>
                <a:sym typeface="+mn-ea"/>
              </a:rPr>
              <a:t>（</a:t>
            </a:r>
            <a:r>
              <a:rPr sz="2600" dirty="0">
                <a:solidFill>
                  <a:schemeClr val="tx2"/>
                </a:solidFill>
                <a:latin typeface="微软雅黑" panose="020B0503020204020204" charset="-122"/>
                <a:ea typeface="微软雅黑" panose="020B0503020204020204" charset="-122"/>
                <a:sym typeface="+mn-ea"/>
              </a:rPr>
              <a:t>完善规划编制和实施相关制度</a:t>
            </a:r>
            <a:r>
              <a:rPr lang="zh-CN" sz="2600" dirty="0">
                <a:solidFill>
                  <a:schemeClr val="tx2"/>
                </a:solidFill>
                <a:latin typeface="微软雅黑" panose="020B0503020204020204" charset="-122"/>
                <a:ea typeface="微软雅黑" panose="020B0503020204020204" charset="-122"/>
                <a:sym typeface="+mn-ea"/>
              </a:rPr>
              <a:t>，突出规划的综合管控作用，改进规划编制的方式方法，着力推进规划实施，注重规划编制中利益相关者的广泛参与</a:t>
            </a:r>
            <a:r>
              <a:rPr lang="en-US" sz="2600" dirty="0">
                <a:solidFill>
                  <a:schemeClr val="tx2"/>
                </a:solidFill>
                <a:latin typeface="微软雅黑" panose="020B0503020204020204" charset="-122"/>
                <a:ea typeface="微软雅黑" panose="020B0503020204020204" charset="-122"/>
                <a:sym typeface="+mn-ea"/>
              </a:rPr>
              <a:t>）</a:t>
            </a:r>
            <a:endParaRPr lang="en-US" sz="2600" dirty="0">
              <a:solidFill>
                <a:srgbClr val="C00000"/>
              </a:solidFill>
            </a:endParaRPr>
          </a:p>
          <a:p>
            <a:pPr marL="0" indent="0">
              <a:lnSpc>
                <a:spcPct val="110000"/>
              </a:lnSpc>
              <a:spcBef>
                <a:spcPts val="0"/>
              </a:spcBef>
              <a:buNone/>
            </a:pPr>
            <a:endParaRPr lang="en-US" sz="2600" dirty="0">
              <a:solidFill>
                <a:schemeClr val="tx2"/>
              </a:solidFill>
              <a:latin typeface="微软雅黑" panose="020B0503020204020204" charset="-122"/>
              <a:ea typeface="微软雅黑" panose="020B0503020204020204" charset="-122"/>
            </a:endParaRPr>
          </a:p>
        </p:txBody>
      </p:sp>
      <p:sp>
        <p:nvSpPr>
          <p:cNvPr id="6" name="Titre 5"/>
          <p:cNvSpPr>
            <a:spLocks noGrp="1"/>
          </p:cNvSpPr>
          <p:nvPr>
            <p:ph type="title"/>
          </p:nvPr>
        </p:nvSpPr>
        <p:spPr>
          <a:xfrm>
            <a:off x="301625" y="76835"/>
            <a:ext cx="11052175" cy="1596390"/>
          </a:xfrm>
        </p:spPr>
        <p:txBody>
          <a:bodyPr>
            <a:normAutofit/>
          </a:bodyPr>
          <a:lstStyle/>
          <a:p>
            <a:r>
              <a:rPr lang="da-DK" altLang="da-DK" sz="3200" dirty="0">
                <a:solidFill>
                  <a:srgbClr val="C00000"/>
                </a:solidFill>
              </a:rPr>
              <a:t>Lot 1 </a:t>
            </a:r>
            <a:r>
              <a:rPr lang="da-DK" altLang="da-DK" sz="3200" dirty="0"/>
              <a:t>– </a:t>
            </a:r>
            <a:r>
              <a:rPr lang="en-US" sz="3200" dirty="0" smtClean="0"/>
              <a:t>Status </a:t>
            </a:r>
            <a:r>
              <a:rPr lang="en-US" sz="3200" dirty="0"/>
              <a:t>of each pilot project</a:t>
            </a:r>
            <a:r>
              <a:rPr lang="da-DK" altLang="da-DK" sz="3200" dirty="0"/>
              <a:t> </a:t>
            </a:r>
            <a:r>
              <a:rPr lang="da-DK" altLang="da-DK" sz="3200" dirty="0" smtClean="0"/>
              <a:t>:</a:t>
            </a:r>
            <a:r>
              <a:rPr lang="da-DK" altLang="da-DK" sz="4000" dirty="0" smtClean="0"/>
              <a:t/>
            </a:r>
            <a:br>
              <a:rPr lang="da-DK" altLang="da-DK" sz="4000" dirty="0" smtClean="0"/>
            </a:br>
            <a:r>
              <a:rPr lang="en-US" altLang="fr-FR" sz="2700" dirty="0" err="1">
                <a:sym typeface="+mn-ea"/>
              </a:rPr>
              <a:t>Luanhe</a:t>
            </a:r>
            <a:r>
              <a:rPr lang="zh-CN" altLang="fr-FR" sz="2700" dirty="0">
                <a:sym typeface="+mn-ea"/>
              </a:rPr>
              <a:t> </a:t>
            </a:r>
            <a:r>
              <a:rPr lang="fr-FR" altLang="zh-CN" sz="2700" dirty="0" smtClean="0">
                <a:sym typeface="+mn-ea"/>
              </a:rPr>
              <a:t>pilot </a:t>
            </a:r>
            <a:r>
              <a:rPr lang="fr-FR" altLang="zh-CN" sz="2700" dirty="0" err="1" smtClean="0">
                <a:sym typeface="+mn-ea"/>
              </a:rPr>
              <a:t>project</a:t>
            </a:r>
            <a:r>
              <a:rPr lang="fr-FR" altLang="zh-CN" sz="2700" dirty="0" smtClean="0">
                <a:latin typeface="微软雅黑" panose="020B0503020204020204" charset="-122"/>
                <a:ea typeface="微软雅黑" panose="020B0503020204020204" charset="-122"/>
                <a:sym typeface="+mn-ea"/>
              </a:rPr>
              <a:t> </a:t>
            </a:r>
            <a:r>
              <a:rPr lang="fr-FR" altLang="zh-CN" sz="2200" dirty="0" smtClean="0">
                <a:latin typeface="微软雅黑" panose="020B0503020204020204" charset="-122"/>
                <a:ea typeface="微软雅黑" panose="020B0503020204020204" charset="-122"/>
                <a:sym typeface="+mn-ea"/>
              </a:rPr>
              <a:t>滦河试点项目</a:t>
            </a:r>
            <a:r>
              <a:rPr lang="fr-FR" altLang="zh-CN" sz="2700" dirty="0" smtClean="0">
                <a:sym typeface="+mn-ea"/>
              </a:rPr>
              <a:t/>
            </a:r>
            <a:br>
              <a:rPr lang="fr-FR" altLang="zh-CN" sz="2700" dirty="0" smtClean="0">
                <a:sym typeface="+mn-ea"/>
              </a:rPr>
            </a:br>
            <a:r>
              <a:rPr lang="zh-CN" altLang="en-US" sz="2700" dirty="0" smtClean="0">
                <a:sym typeface="+mn-ea"/>
              </a:rPr>
              <a:t>Haihe </a:t>
            </a:r>
            <a:r>
              <a:rPr lang="zh-CN" altLang="en-US" sz="2700" dirty="0">
                <a:sym typeface="+mn-ea"/>
              </a:rPr>
              <a:t>River Water Conservancy </a:t>
            </a:r>
            <a:r>
              <a:rPr lang="zh-CN" altLang="en-US" sz="2700" dirty="0" smtClean="0">
                <a:sym typeface="+mn-ea"/>
              </a:rPr>
              <a:t>Commission</a:t>
            </a:r>
            <a:r>
              <a:rPr lang="zh-CN" altLang="fr-FR" sz="2700" dirty="0">
                <a:sym typeface="+mn-ea"/>
              </a:rPr>
              <a:t> </a:t>
            </a:r>
            <a:r>
              <a:rPr lang="fr-FR" altLang="zh-CN" sz="2700" dirty="0" smtClean="0">
                <a:sym typeface="+mn-ea"/>
              </a:rPr>
              <a:t>&amp; </a:t>
            </a:r>
            <a:r>
              <a:rPr lang="fr-FR" altLang="zh-CN" sz="2700" dirty="0" err="1" smtClean="0">
                <a:sym typeface="+mn-ea"/>
              </a:rPr>
              <a:t>IoWater</a:t>
            </a:r>
            <a:r>
              <a:rPr lang="fr-FR" altLang="zh-CN" sz="2700" dirty="0" smtClean="0">
                <a:sym typeface="+mn-ea"/>
              </a:rPr>
              <a:t> </a:t>
            </a:r>
            <a:r>
              <a:rPr lang="fr-FR" altLang="zh-CN" sz="2700" dirty="0">
                <a:solidFill>
                  <a:srgbClr val="C00000"/>
                </a:solidFill>
                <a:sym typeface="+mn-ea"/>
              </a:rPr>
              <a:t>(France )</a:t>
            </a:r>
            <a:r>
              <a:rPr lang="fr-FR" altLang="zh-CN" sz="4000" dirty="0">
                <a:sym typeface="+mn-ea"/>
              </a:rPr>
              <a:t/>
            </a:r>
            <a:br>
              <a:rPr lang="fr-FR" altLang="zh-CN" sz="4000" dirty="0">
                <a:sym typeface="+mn-ea"/>
              </a:rPr>
            </a:br>
            <a:r>
              <a:rPr lang="fr-FR" altLang="zh-CN" sz="2200" dirty="0" smtClean="0">
                <a:solidFill>
                  <a:schemeClr val="tx2"/>
                </a:solidFill>
                <a:latin typeface="微软雅黑" panose="020B0503020204020204" charset="-122"/>
                <a:ea typeface="微软雅黑" panose="020B0503020204020204" charset="-122"/>
                <a:sym typeface="+mn-ea"/>
              </a:rPr>
              <a:t>海委、法国水资源国际署</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01751" y="1690688"/>
            <a:ext cx="11777953" cy="5096738"/>
          </a:xfrm>
        </p:spPr>
        <p:txBody>
          <a:bodyPr>
            <a:normAutofit lnSpcReduction="10000"/>
          </a:bodyPr>
          <a:lstStyle/>
          <a:p>
            <a:pPr marL="0" indent="0" algn="just" fontAlgn="auto">
              <a:lnSpc>
                <a:spcPct val="110000"/>
              </a:lnSpc>
              <a:spcBef>
                <a:spcPts val="0"/>
              </a:spcBef>
              <a:spcAft>
                <a:spcPts val="1200"/>
              </a:spcAft>
              <a:buNone/>
            </a:pPr>
            <a:r>
              <a:rPr lang="en-US" sz="1800" dirty="0">
                <a:solidFill>
                  <a:srgbClr val="C00000"/>
                </a:solidFill>
                <a:sym typeface="+mn-ea"/>
              </a:rPr>
              <a:t>4. Effectively strengthen the regulatory system for water resources management in river basins </a:t>
            </a:r>
            <a:r>
              <a:rPr lang="en-US" sz="1800" i="1" dirty="0">
                <a:solidFill>
                  <a:schemeClr val="tx2"/>
                </a:solidFill>
                <a:sym typeface="+mn-ea"/>
              </a:rPr>
              <a:t>(improve the mechanism and implementation of water resources supervision, the water administrative enforcement based on the river chiefs system, increase punishment and enhance deterrent effect) </a:t>
            </a:r>
            <a:r>
              <a:rPr lang="en-US" sz="1800" dirty="0">
                <a:solidFill>
                  <a:schemeClr val="tx2"/>
                </a:solidFill>
                <a:latin typeface="微软雅黑" panose="020B0503020204020204" charset="-122"/>
                <a:ea typeface="微软雅黑" panose="020B0503020204020204" charset="-122"/>
                <a:sym typeface="+mn-ea"/>
              </a:rPr>
              <a:t>切实加强流域水资源管理监管体系建设（完善流域水资源强监管工作机制，依托河长制破解流域水行政执法难题，加大处罚力度、提升威慑作用）</a:t>
            </a:r>
            <a:endParaRPr lang="en-US" sz="1800" dirty="0">
              <a:solidFill>
                <a:srgbClr val="C00000"/>
              </a:solidFill>
            </a:endParaRPr>
          </a:p>
          <a:p>
            <a:pPr marL="0" indent="0" algn="just" fontAlgn="auto">
              <a:lnSpc>
                <a:spcPct val="100000"/>
              </a:lnSpc>
              <a:spcBef>
                <a:spcPts val="0"/>
              </a:spcBef>
              <a:spcAft>
                <a:spcPts val="0"/>
              </a:spcAft>
              <a:buNone/>
            </a:pPr>
            <a:r>
              <a:rPr lang="en-US" sz="1800" dirty="0">
                <a:solidFill>
                  <a:srgbClr val="C00000"/>
                </a:solidFill>
              </a:rPr>
              <a:t>5. Accelerating river basin water resources information sharing </a:t>
            </a:r>
            <a:r>
              <a:rPr lang="en-US" sz="1800" i="1" dirty="0">
                <a:solidFill>
                  <a:schemeClr val="tx2"/>
                </a:solidFill>
              </a:rPr>
              <a:t>(improve the information sharing system and the technical standards and specifications for information </a:t>
            </a:r>
            <a:r>
              <a:rPr lang="en-US" sz="1800" i="1" dirty="0" smtClean="0">
                <a:solidFill>
                  <a:schemeClr val="tx2"/>
                </a:solidFill>
              </a:rPr>
              <a:t>sharing)</a:t>
            </a:r>
          </a:p>
          <a:p>
            <a:pPr marL="0" indent="0" algn="just" fontAlgn="auto">
              <a:lnSpc>
                <a:spcPct val="100000"/>
              </a:lnSpc>
              <a:spcBef>
                <a:spcPts val="0"/>
              </a:spcBef>
              <a:spcAft>
                <a:spcPts val="1200"/>
              </a:spcAft>
              <a:buNone/>
            </a:pPr>
            <a:r>
              <a:rPr lang="fr-FR" sz="1800" dirty="0">
                <a:solidFill>
                  <a:schemeClr val="tx2"/>
                </a:solidFill>
                <a:latin typeface="微软雅黑" panose="020B0503020204020204" charset="-122"/>
                <a:ea typeface="微软雅黑" panose="020B0503020204020204" charset="-122"/>
              </a:rPr>
              <a:t>加快推进流域水资源信息共享（健全信息共享体制；搭建信息共享平台；完善信息共享技术标准规范，明确水资源信息共享方式；建立信息共享长效工作机制）</a:t>
            </a:r>
          </a:p>
          <a:p>
            <a:pPr marL="0" indent="0" fontAlgn="auto">
              <a:lnSpc>
                <a:spcPct val="100000"/>
              </a:lnSpc>
              <a:spcBef>
                <a:spcPts val="0"/>
              </a:spcBef>
              <a:buNone/>
            </a:pPr>
            <a:r>
              <a:rPr lang="en-US" sz="1800" dirty="0" smtClean="0">
                <a:solidFill>
                  <a:srgbClr val="C00000"/>
                </a:solidFill>
              </a:rPr>
              <a:t>6</a:t>
            </a:r>
            <a:r>
              <a:rPr lang="en-US" sz="1800" dirty="0">
                <a:solidFill>
                  <a:srgbClr val="C00000"/>
                </a:solidFill>
              </a:rPr>
              <a:t>. Strengthening public participation in water resources management at the river basin level </a:t>
            </a:r>
            <a:r>
              <a:rPr lang="en-US" sz="1800" i="1" dirty="0">
                <a:solidFill>
                  <a:schemeClr val="tx2"/>
                </a:solidFill>
              </a:rPr>
              <a:t>(establishment of a sound legal system for public participation and smooth channels of public </a:t>
            </a:r>
            <a:r>
              <a:rPr lang="en-US" sz="1800" i="1" dirty="0" smtClean="0">
                <a:solidFill>
                  <a:schemeClr val="tx2"/>
                </a:solidFill>
              </a:rPr>
              <a:t>participation)  </a:t>
            </a:r>
            <a:r>
              <a:rPr lang="en-US" sz="1800" dirty="0" smtClean="0">
                <a:solidFill>
                  <a:schemeClr val="tx2"/>
                </a:solidFill>
                <a:latin typeface="微软雅黑" panose="020B0503020204020204" charset="-122"/>
                <a:ea typeface="微软雅黑" panose="020B0503020204020204" charset="-122"/>
              </a:rPr>
              <a:t>强化流域水资源管理的公众参与（建立健全公众参与的法律制度，畅通公众参与途径）</a:t>
            </a:r>
          </a:p>
          <a:p>
            <a:pPr marL="0" indent="0" algn="just" fontAlgn="auto">
              <a:lnSpc>
                <a:spcPct val="100000"/>
              </a:lnSpc>
              <a:spcBef>
                <a:spcPts val="0"/>
              </a:spcBef>
              <a:buNone/>
            </a:pPr>
            <a:endParaRPr lang="en-US" sz="1800" i="1" dirty="0">
              <a:solidFill>
                <a:schemeClr val="tx2"/>
              </a:solidFill>
            </a:endParaRPr>
          </a:p>
          <a:p>
            <a:pPr marL="0" indent="0" algn="just" fontAlgn="auto">
              <a:lnSpc>
                <a:spcPct val="100000"/>
              </a:lnSpc>
              <a:spcBef>
                <a:spcPts val="0"/>
              </a:spcBef>
              <a:buNone/>
            </a:pPr>
            <a:r>
              <a:rPr lang="en-US" sz="1800" dirty="0" smtClean="0">
                <a:solidFill>
                  <a:srgbClr val="C00000"/>
                </a:solidFill>
              </a:rPr>
              <a:t>* Next </a:t>
            </a:r>
            <a:r>
              <a:rPr lang="en-US" sz="1800" dirty="0">
                <a:solidFill>
                  <a:srgbClr val="C00000"/>
                </a:solidFill>
              </a:rPr>
              <a:t>steps: </a:t>
            </a:r>
            <a:r>
              <a:rPr sz="1800">
                <a:solidFill>
                  <a:schemeClr val="tx2"/>
                </a:solidFill>
                <a:sym typeface="+mn-ea"/>
              </a:rPr>
              <a:t>the workshop with local stakeholders, refine and imrove the report of </a:t>
            </a:r>
            <a:r>
              <a:rPr lang="en-US" sz="1800">
                <a:solidFill>
                  <a:schemeClr val="tx2"/>
                </a:solidFill>
                <a:sym typeface="+mn-ea"/>
              </a:rPr>
              <a:t>“</a:t>
            </a:r>
            <a:r>
              <a:rPr sz="1800">
                <a:solidFill>
                  <a:schemeClr val="tx2"/>
                </a:solidFill>
                <a:sym typeface="+mn-ea"/>
              </a:rPr>
              <a:t>The Study of River Basin Water Resources Management System and Mechanism Between China and France</a:t>
            </a:r>
            <a:r>
              <a:rPr lang="en-US" sz="1800">
                <a:solidFill>
                  <a:schemeClr val="tx2"/>
                </a:solidFill>
                <a:sym typeface="+mn-ea"/>
              </a:rPr>
              <a:t>”</a:t>
            </a:r>
            <a:r>
              <a:rPr sz="1800">
                <a:solidFill>
                  <a:schemeClr val="tx2"/>
                </a:solidFill>
                <a:sym typeface="+mn-ea"/>
              </a:rPr>
              <a:t>, submit policy recommendation green paper</a:t>
            </a:r>
          </a:p>
          <a:p>
            <a:pPr marL="0" indent="0" algn="just" fontAlgn="auto">
              <a:lnSpc>
                <a:spcPct val="100000"/>
              </a:lnSpc>
              <a:spcBef>
                <a:spcPts val="0"/>
              </a:spcBef>
              <a:buNone/>
            </a:pPr>
            <a:r>
              <a:rPr lang="en-US" sz="1800" dirty="0" smtClean="0">
                <a:solidFill>
                  <a:schemeClr val="tx2"/>
                </a:solidFill>
                <a:latin typeface="微软雅黑" panose="020B0503020204020204" charset="-122"/>
                <a:ea typeface="微软雅黑" panose="020B0503020204020204" charset="-122"/>
                <a:sym typeface="+mn-ea"/>
              </a:rPr>
              <a:t>下一步：召开滦河流域利益相关者座谈会，进行讨论并征求意见，再进一步修改完善“中法流域水资源管理体制机制研究报告”, 提交政策建议绿皮书。</a:t>
            </a:r>
          </a:p>
        </p:txBody>
      </p:sp>
      <p:sp>
        <p:nvSpPr>
          <p:cNvPr id="6" name="Titre 5"/>
          <p:cNvSpPr>
            <a:spLocks noGrp="1"/>
          </p:cNvSpPr>
          <p:nvPr>
            <p:ph type="title"/>
          </p:nvPr>
        </p:nvSpPr>
        <p:spPr>
          <a:xfrm>
            <a:off x="301751" y="365125"/>
            <a:ext cx="11052049" cy="1325563"/>
          </a:xfrm>
        </p:spPr>
        <p:txBody>
          <a:bodyPr>
            <a:normAutofit fontScale="90000"/>
          </a:bodyPr>
          <a:lstStyle/>
          <a:p>
            <a:r>
              <a:rPr lang="da-DK" altLang="da-DK" sz="3200" dirty="0">
                <a:solidFill>
                  <a:srgbClr val="C00000"/>
                </a:solidFill>
              </a:rPr>
              <a:t>Lot 1 </a:t>
            </a:r>
            <a:r>
              <a:rPr lang="da-DK" altLang="da-DK" sz="3200" dirty="0"/>
              <a:t>– </a:t>
            </a:r>
            <a:r>
              <a:rPr lang="en-US" sz="3200" dirty="0" smtClean="0"/>
              <a:t>Status </a:t>
            </a:r>
            <a:r>
              <a:rPr lang="en-US" sz="3200" dirty="0"/>
              <a:t>of each pilot project</a:t>
            </a:r>
            <a:r>
              <a:rPr lang="da-DK" altLang="da-DK" sz="3200" dirty="0"/>
              <a:t> </a:t>
            </a:r>
            <a:r>
              <a:rPr lang="da-DK" altLang="da-DK" sz="3200" dirty="0" smtClean="0"/>
              <a:t>:</a:t>
            </a:r>
            <a:r>
              <a:rPr lang="da-DK" altLang="da-DK" sz="4000" dirty="0" smtClean="0"/>
              <a:t/>
            </a:r>
            <a:br>
              <a:rPr lang="da-DK" altLang="da-DK" sz="4000" dirty="0" smtClean="0"/>
            </a:br>
            <a:r>
              <a:rPr lang="en-US" altLang="fr-FR" sz="2700" dirty="0" err="1">
                <a:sym typeface="+mn-ea"/>
              </a:rPr>
              <a:t>Luanhe</a:t>
            </a:r>
            <a:r>
              <a:rPr lang="zh-CN" altLang="fr-FR" sz="2700" dirty="0">
                <a:sym typeface="+mn-ea"/>
              </a:rPr>
              <a:t> </a:t>
            </a:r>
            <a:r>
              <a:rPr lang="fr-FR" altLang="zh-CN" sz="2700" dirty="0" smtClean="0">
                <a:sym typeface="+mn-ea"/>
              </a:rPr>
              <a:t>pilot </a:t>
            </a:r>
            <a:r>
              <a:rPr lang="fr-FR" altLang="zh-CN" sz="2700" dirty="0" err="1" smtClean="0">
                <a:sym typeface="+mn-ea"/>
              </a:rPr>
              <a:t>project</a:t>
            </a:r>
            <a:r>
              <a:rPr lang="fr-FR" altLang="zh-CN" sz="2700" dirty="0" smtClean="0">
                <a:sym typeface="+mn-ea"/>
              </a:rPr>
              <a:t> </a:t>
            </a:r>
            <a:r>
              <a:rPr lang="fr-FR" altLang="zh-CN" sz="2200" dirty="0" smtClean="0">
                <a:latin typeface="微软雅黑" panose="020B0503020204020204" charset="-122"/>
                <a:ea typeface="微软雅黑" panose="020B0503020204020204" charset="-122"/>
                <a:sym typeface="+mn-ea"/>
              </a:rPr>
              <a:t>滦河试点项目</a:t>
            </a:r>
            <a:r>
              <a:rPr lang="fr-FR" altLang="zh-CN" sz="2700" dirty="0" smtClean="0">
                <a:sym typeface="+mn-ea"/>
              </a:rPr>
              <a:t/>
            </a:r>
            <a:br>
              <a:rPr lang="fr-FR" altLang="zh-CN" sz="2700" dirty="0" smtClean="0">
                <a:sym typeface="+mn-ea"/>
              </a:rPr>
            </a:br>
            <a:r>
              <a:rPr lang="zh-CN" altLang="en-US" sz="2700" dirty="0" smtClean="0">
                <a:sym typeface="+mn-ea"/>
              </a:rPr>
              <a:t>Haihe </a:t>
            </a:r>
            <a:r>
              <a:rPr lang="zh-CN" altLang="en-US" sz="2700" dirty="0">
                <a:sym typeface="+mn-ea"/>
              </a:rPr>
              <a:t>River Water Conservancy </a:t>
            </a:r>
            <a:r>
              <a:rPr lang="zh-CN" altLang="en-US" sz="2700" dirty="0" smtClean="0">
                <a:sym typeface="+mn-ea"/>
              </a:rPr>
              <a:t>Commission</a:t>
            </a:r>
            <a:r>
              <a:rPr lang="zh-CN" altLang="fr-FR" sz="2700" dirty="0">
                <a:sym typeface="+mn-ea"/>
              </a:rPr>
              <a:t> </a:t>
            </a:r>
            <a:r>
              <a:rPr lang="fr-FR" altLang="zh-CN" sz="2700" dirty="0" smtClean="0">
                <a:sym typeface="+mn-ea"/>
              </a:rPr>
              <a:t>&amp; </a:t>
            </a:r>
            <a:r>
              <a:rPr lang="fr-FR" altLang="zh-CN" sz="2700" dirty="0" err="1" smtClean="0">
                <a:sym typeface="+mn-ea"/>
              </a:rPr>
              <a:t>IoWater</a:t>
            </a:r>
            <a:r>
              <a:rPr lang="fr-FR" altLang="zh-CN" sz="2700" dirty="0" smtClean="0">
                <a:sym typeface="+mn-ea"/>
              </a:rPr>
              <a:t> </a:t>
            </a:r>
            <a:r>
              <a:rPr lang="fr-FR" altLang="zh-CN" sz="2700" dirty="0">
                <a:solidFill>
                  <a:srgbClr val="C00000"/>
                </a:solidFill>
                <a:sym typeface="+mn-ea"/>
              </a:rPr>
              <a:t>(France )</a:t>
            </a:r>
            <a:r>
              <a:rPr lang="fr-FR" altLang="zh-CN" sz="4000" dirty="0">
                <a:sym typeface="+mn-ea"/>
              </a:rPr>
              <a:t/>
            </a:r>
            <a:br>
              <a:rPr lang="fr-FR" altLang="zh-CN" sz="4000" dirty="0">
                <a:sym typeface="+mn-ea"/>
              </a:rPr>
            </a:br>
            <a:r>
              <a:rPr lang="fr-FR" altLang="zh-CN" sz="2200" dirty="0" smtClean="0">
                <a:latin typeface="微软雅黑" panose="020B0503020204020204" charset="-122"/>
                <a:ea typeface="微软雅黑" panose="020B0503020204020204" charset="-122"/>
                <a:sym typeface="+mn-ea"/>
              </a:rPr>
              <a:t>海委、法国水资源国际署</a:t>
            </a:r>
            <a:r>
              <a:rPr lang="fr-FR" altLang="zh-CN" sz="4000" dirty="0" smtClean="0">
                <a:solidFill>
                  <a:schemeClr val="tx2"/>
                </a:solidFill>
                <a:sym typeface="+mn-ea"/>
              </a:rPr>
              <a:t/>
            </a:r>
            <a:br>
              <a:rPr lang="fr-FR" altLang="zh-CN" sz="4000" dirty="0" smtClean="0">
                <a:solidFill>
                  <a:schemeClr val="tx2"/>
                </a:solidFill>
                <a:sym typeface="+mn-ea"/>
              </a:rPr>
            </a:br>
            <a:endParaRPr lang="fr-FR"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00990" y="1593850"/>
            <a:ext cx="11695430" cy="5683885"/>
          </a:xfrm>
        </p:spPr>
        <p:txBody>
          <a:bodyPr>
            <a:noAutofit/>
          </a:bodyPr>
          <a:lstStyle/>
          <a:p>
            <a:pPr marL="0" indent="0" algn="just">
              <a:lnSpc>
                <a:spcPct val="110000"/>
              </a:lnSpc>
              <a:spcBef>
                <a:spcPts val="0"/>
              </a:spcBef>
              <a:buNone/>
            </a:pPr>
            <a:r>
              <a:rPr lang="en-US" altLang="zh-CN" sz="1900" dirty="0">
                <a:solidFill>
                  <a:schemeClr val="tx2"/>
                </a:solidFill>
                <a:sym typeface="+mn-ea"/>
              </a:rPr>
              <a:t>Policy paper on </a:t>
            </a:r>
            <a:r>
              <a:rPr lang="en-US" sz="1900" dirty="0">
                <a:solidFill>
                  <a:schemeClr val="tx2"/>
                </a:solidFill>
              </a:rPr>
              <a:t>river continuity problems and species of economic and biological concern in Nanxi River </a:t>
            </a:r>
            <a:r>
              <a:rPr lang="en-US" sz="1900" dirty="0" smtClean="0">
                <a:solidFill>
                  <a:schemeClr val="tx2"/>
                </a:solidFill>
              </a:rPr>
              <a:t>basin  </a:t>
            </a:r>
            <a:r>
              <a:rPr lang="zh-CN" altLang="en-US" sz="1900" dirty="0" smtClean="0">
                <a:solidFill>
                  <a:schemeClr val="tx2"/>
                </a:solidFill>
                <a:latin typeface="微软雅黑" panose="020B0503020204020204" charset="-122"/>
                <a:ea typeface="微软雅黑" panose="020B0503020204020204" charset="-122"/>
              </a:rPr>
              <a:t>楠溪江河</a:t>
            </a:r>
            <a:r>
              <a:rPr lang="zh-CN" altLang="en-US" sz="1900" dirty="0">
                <a:solidFill>
                  <a:schemeClr val="tx2"/>
                </a:solidFill>
                <a:latin typeface="微软雅黑" panose="020B0503020204020204" charset="-122"/>
                <a:ea typeface="微软雅黑" panose="020B0503020204020204" charset="-122"/>
              </a:rPr>
              <a:t>流连续性问题和经济物种</a:t>
            </a:r>
            <a:r>
              <a:rPr lang="zh-CN" altLang="en-US" sz="1900" dirty="0" smtClean="0">
                <a:solidFill>
                  <a:schemeClr val="tx2"/>
                </a:solidFill>
                <a:latin typeface="微软雅黑" panose="020B0503020204020204" charset="-122"/>
                <a:ea typeface="微软雅黑" panose="020B0503020204020204" charset="-122"/>
              </a:rPr>
              <a:t>恢复的政策建议文件</a:t>
            </a:r>
            <a:endParaRPr lang="en-US" sz="1900" dirty="0" smtClean="0">
              <a:solidFill>
                <a:schemeClr val="tx2"/>
              </a:solidFill>
            </a:endParaRPr>
          </a:p>
          <a:p>
            <a:pPr marL="0" lvl="0" indent="0" algn="just">
              <a:buFont typeface="+mj-lt"/>
              <a:buNone/>
            </a:pPr>
            <a:r>
              <a:rPr lang="en-US" altLang="zh-CN" sz="1900" dirty="0" smtClean="0">
                <a:solidFill>
                  <a:srgbClr val="C00000"/>
                </a:solidFill>
              </a:rPr>
              <a:t>1.Delimiting the </a:t>
            </a:r>
            <a:r>
              <a:rPr lang="en-US" sz="1900" dirty="0" smtClean="0">
                <a:solidFill>
                  <a:srgbClr val="C00000"/>
                </a:solidFill>
              </a:rPr>
              <a:t>ecological </a:t>
            </a:r>
            <a:r>
              <a:rPr lang="en-US" sz="1900" dirty="0">
                <a:solidFill>
                  <a:srgbClr val="C00000"/>
                </a:solidFill>
              </a:rPr>
              <a:t>red line area </a:t>
            </a:r>
            <a:r>
              <a:rPr lang="en-US" sz="1900" dirty="0">
                <a:solidFill>
                  <a:schemeClr val="tx2"/>
                </a:solidFill>
              </a:rPr>
              <a:t>based on the ecological function as the main starting point and the full consideration of resource types and industrial </a:t>
            </a:r>
            <a:r>
              <a:rPr lang="en-US" sz="1900" dirty="0" smtClean="0">
                <a:solidFill>
                  <a:schemeClr val="tx2"/>
                </a:solidFill>
              </a:rPr>
              <a:t>development.</a:t>
            </a:r>
            <a:r>
              <a:rPr lang="zh-CN" altLang="zh-CN" sz="1900" dirty="0">
                <a:solidFill>
                  <a:schemeClr val="tx2"/>
                </a:solidFill>
                <a:latin typeface="微软雅黑" panose="020B0503020204020204" charset="-122"/>
                <a:ea typeface="微软雅黑" panose="020B0503020204020204" charset="-122"/>
              </a:rPr>
              <a:t>以生态功能为主要出发点，充分考虑资源类型和产业发展基础上，划定生态红线</a:t>
            </a:r>
            <a:r>
              <a:rPr lang="zh-CN" altLang="zh-CN" sz="1900" dirty="0" smtClean="0">
                <a:solidFill>
                  <a:schemeClr val="tx2"/>
                </a:solidFill>
                <a:latin typeface="微软雅黑" panose="020B0503020204020204" charset="-122"/>
                <a:ea typeface="微软雅黑" panose="020B0503020204020204" charset="-122"/>
              </a:rPr>
              <a:t>区域</a:t>
            </a:r>
            <a:endParaRPr lang="en-US" sz="1900" dirty="0">
              <a:solidFill>
                <a:schemeClr val="tx2"/>
              </a:solidFill>
              <a:latin typeface="微软雅黑" panose="020B0503020204020204" charset="-122"/>
              <a:ea typeface="微软雅黑" panose="020B0503020204020204" charset="-122"/>
            </a:endParaRPr>
          </a:p>
          <a:p>
            <a:pPr marL="0" lvl="0" indent="0" algn="just">
              <a:buFont typeface="+mj-lt"/>
              <a:buNone/>
            </a:pPr>
            <a:r>
              <a:rPr lang="en-US" sz="1900" dirty="0" smtClean="0">
                <a:solidFill>
                  <a:srgbClr val="C00000"/>
                </a:solidFill>
              </a:rPr>
              <a:t>2.Improvement </a:t>
            </a:r>
            <a:r>
              <a:rPr lang="en-US" sz="1900" dirty="0">
                <a:solidFill>
                  <a:srgbClr val="C00000"/>
                </a:solidFill>
              </a:rPr>
              <a:t>of fish pass and habitat management options </a:t>
            </a:r>
            <a:r>
              <a:rPr lang="en-US" sz="1900" dirty="0">
                <a:solidFill>
                  <a:schemeClr val="tx2"/>
                </a:solidFill>
              </a:rPr>
              <a:t>to improve spawning, reproduction and </a:t>
            </a:r>
            <a:r>
              <a:rPr lang="en-US" sz="1900" dirty="0" smtClean="0">
                <a:solidFill>
                  <a:schemeClr val="tx2"/>
                </a:solidFill>
              </a:rPr>
              <a:t>habitats for whole life cycle </a:t>
            </a:r>
            <a:r>
              <a:rPr lang="en-US" sz="1900" dirty="0">
                <a:solidFill>
                  <a:schemeClr val="tx2"/>
                </a:solidFill>
              </a:rPr>
              <a:t>of Ayu and Natural fish populations</a:t>
            </a:r>
            <a:r>
              <a:rPr lang="en-US" sz="1900" dirty="0" smtClean="0">
                <a:solidFill>
                  <a:schemeClr val="tx2"/>
                </a:solidFill>
              </a:rPr>
              <a:t>.</a:t>
            </a:r>
            <a:r>
              <a:rPr lang="zh-CN" altLang="en-US" sz="1900" dirty="0" smtClean="0">
                <a:solidFill>
                  <a:schemeClr val="tx2"/>
                </a:solidFill>
                <a:latin typeface="微软雅黑" panose="020B0503020204020204" charset="-122"/>
                <a:ea typeface="微软雅黑" panose="020B0503020204020204" charset="-122"/>
              </a:rPr>
              <a:t> 完善</a:t>
            </a:r>
            <a:r>
              <a:rPr lang="zh-CN" altLang="en-US" sz="1900" dirty="0">
                <a:solidFill>
                  <a:schemeClr val="tx2"/>
                </a:solidFill>
                <a:latin typeface="微软雅黑" panose="020B0503020204020204" charset="-122"/>
                <a:ea typeface="微软雅黑" panose="020B0503020204020204" charset="-122"/>
              </a:rPr>
              <a:t>鱼类洄游通道和栖息地管理方案，改进自然种群的产卵和生长需求，特别要确保香鱼完成整个生命周期所必须的最适宜的生存环境的保护和修复</a:t>
            </a:r>
            <a:endParaRPr lang="fr-FR" sz="1900" dirty="0">
              <a:solidFill>
                <a:schemeClr val="tx2"/>
              </a:solidFill>
              <a:latin typeface="微软雅黑" panose="020B0503020204020204" charset="-122"/>
              <a:ea typeface="微软雅黑" panose="020B0503020204020204" charset="-122"/>
            </a:endParaRPr>
          </a:p>
          <a:p>
            <a:pPr marL="0" indent="0" algn="just">
              <a:buFont typeface="+mj-lt"/>
              <a:buNone/>
            </a:pPr>
            <a:r>
              <a:rPr lang="en-US" sz="1900" dirty="0">
                <a:solidFill>
                  <a:srgbClr val="C00000"/>
                </a:solidFill>
              </a:rPr>
              <a:t>3.Indicate possible compensatory </a:t>
            </a:r>
            <a:r>
              <a:rPr lang="en-US" sz="1900" dirty="0" smtClean="0">
                <a:solidFill>
                  <a:srgbClr val="C00000"/>
                </a:solidFill>
              </a:rPr>
              <a:t>measures, mechanism and local legislations </a:t>
            </a:r>
            <a:r>
              <a:rPr lang="en-US" sz="1900" dirty="0" smtClean="0">
                <a:solidFill>
                  <a:schemeClr val="tx2"/>
                </a:solidFill>
              </a:rPr>
              <a:t>to </a:t>
            </a:r>
            <a:r>
              <a:rPr lang="en-US" sz="1900" dirty="0">
                <a:solidFill>
                  <a:schemeClr val="tx2"/>
                </a:solidFill>
              </a:rPr>
              <a:t>make tourism and biodiversity values compatible with water conservancy projects and diversions</a:t>
            </a:r>
            <a:r>
              <a:rPr lang="en-US" sz="1900" dirty="0" smtClean="0">
                <a:solidFill>
                  <a:schemeClr val="tx2"/>
                </a:solidFill>
              </a:rPr>
              <a:t>. </a:t>
            </a:r>
            <a:r>
              <a:rPr lang="zh-CN" altLang="en-US" sz="1900" dirty="0" smtClean="0">
                <a:solidFill>
                  <a:schemeClr val="tx2"/>
                </a:solidFill>
                <a:latin typeface="微软雅黑" panose="020B0503020204020204" charset="-122"/>
                <a:ea typeface="微软雅黑" panose="020B0503020204020204" charset="-122"/>
              </a:rPr>
              <a:t>提出可能的修复措施</a:t>
            </a:r>
            <a:r>
              <a:rPr lang="zh-CN" altLang="en-US" sz="1900" dirty="0">
                <a:solidFill>
                  <a:schemeClr val="tx2"/>
                </a:solidFill>
                <a:latin typeface="微软雅黑" panose="020B0503020204020204" charset="-122"/>
                <a:ea typeface="微软雅黑" panose="020B0503020204020204" charset="-122"/>
              </a:rPr>
              <a:t>，制定避免旅游开发对原生态生境破坏的地方管理法规，使</a:t>
            </a:r>
            <a:r>
              <a:rPr lang="zh-CN" altLang="en-US" sz="1900" dirty="0" smtClean="0">
                <a:solidFill>
                  <a:schemeClr val="tx2"/>
                </a:solidFill>
                <a:latin typeface="微软雅黑" panose="020B0503020204020204" charset="-122"/>
                <a:ea typeface="微软雅黑" panose="020B0503020204020204" charset="-122"/>
              </a:rPr>
              <a:t>旅游活动、生物多样性价值、水利工程相协调，建立生态补偿机制</a:t>
            </a:r>
            <a:endParaRPr lang="fr-FR" sz="1900" dirty="0">
              <a:solidFill>
                <a:schemeClr val="tx2"/>
              </a:solidFill>
            </a:endParaRPr>
          </a:p>
          <a:p>
            <a:pPr marL="0" lvl="0" indent="0" algn="just">
              <a:buFont typeface="+mj-lt"/>
              <a:buNone/>
            </a:pPr>
            <a:r>
              <a:rPr lang="en-US" sz="1900" dirty="0">
                <a:solidFill>
                  <a:srgbClr val="C00000"/>
                </a:solidFill>
              </a:rPr>
              <a:t>4.Contribute to Water Treatment Plan development </a:t>
            </a:r>
            <a:r>
              <a:rPr lang="en-US" sz="1900" dirty="0">
                <a:solidFill>
                  <a:schemeClr val="tx2"/>
                </a:solidFill>
              </a:rPr>
              <a:t>to control textile and shoe pollution based on Waters of Portugal experience in this problem</a:t>
            </a:r>
            <a:r>
              <a:rPr lang="en-US" sz="1900" dirty="0" smtClean="0">
                <a:solidFill>
                  <a:schemeClr val="tx2"/>
                </a:solidFill>
              </a:rPr>
              <a:t>. </a:t>
            </a:r>
            <a:r>
              <a:rPr lang="zh-CN" altLang="en-US" sz="1900" dirty="0" smtClean="0">
                <a:solidFill>
                  <a:schemeClr val="tx2"/>
                </a:solidFill>
                <a:latin typeface="微软雅黑" panose="020B0503020204020204" charset="-122"/>
                <a:ea typeface="微软雅黑" panose="020B0503020204020204" charset="-122"/>
              </a:rPr>
              <a:t>基于葡萄牙经验，提出污水处理规划，控制纺织业、鞋业等工业污染</a:t>
            </a:r>
            <a:endParaRPr lang="en-US" sz="1900" dirty="0">
              <a:solidFill>
                <a:schemeClr val="tx2"/>
              </a:solidFill>
            </a:endParaRPr>
          </a:p>
        </p:txBody>
      </p:sp>
      <p:sp>
        <p:nvSpPr>
          <p:cNvPr id="6" name="Titre 5"/>
          <p:cNvSpPr>
            <a:spLocks noGrp="1"/>
          </p:cNvSpPr>
          <p:nvPr>
            <p:ph type="title"/>
          </p:nvPr>
        </p:nvSpPr>
        <p:spPr>
          <a:xfrm>
            <a:off x="301625" y="332740"/>
            <a:ext cx="10180320" cy="1495425"/>
          </a:xfrm>
        </p:spPr>
        <p:txBody>
          <a:bodyPr>
            <a:normAutofit fontScale="90000"/>
          </a:bodyPr>
          <a:lstStyle/>
          <a:p>
            <a:r>
              <a:rPr lang="da-DK" altLang="da-DK" sz="3200" dirty="0">
                <a:solidFill>
                  <a:srgbClr val="C00000"/>
                </a:solidFill>
              </a:rPr>
              <a:t>Lot 1 </a:t>
            </a:r>
            <a:r>
              <a:rPr lang="da-DK" altLang="da-DK" sz="3200" dirty="0"/>
              <a:t>– </a:t>
            </a:r>
            <a:r>
              <a:rPr lang="en-US" sz="3200" dirty="0" smtClean="0"/>
              <a:t>Status </a:t>
            </a:r>
            <a:r>
              <a:rPr lang="en-US" sz="3200" dirty="0"/>
              <a:t>of each pilot project</a:t>
            </a:r>
            <a:r>
              <a:rPr lang="da-DK" altLang="da-DK" sz="3200" dirty="0"/>
              <a:t> </a:t>
            </a:r>
            <a:r>
              <a:rPr lang="da-DK" altLang="da-DK" sz="3200" dirty="0" smtClean="0"/>
              <a:t>:</a:t>
            </a:r>
            <a:r>
              <a:rPr lang="da-DK" altLang="da-DK" sz="4000" dirty="0" smtClean="0"/>
              <a:t/>
            </a:r>
            <a:br>
              <a:rPr lang="da-DK" altLang="da-DK" sz="4000" dirty="0" smtClean="0"/>
            </a:br>
            <a:r>
              <a:rPr lang="en-US" sz="2700" dirty="0" err="1"/>
              <a:t>Nanxi</a:t>
            </a:r>
            <a:r>
              <a:rPr lang="en-US" sz="2700" dirty="0"/>
              <a:t> </a:t>
            </a:r>
            <a:r>
              <a:rPr lang="en-US" sz="2700" dirty="0" smtClean="0"/>
              <a:t>pilot project </a:t>
            </a:r>
            <a:r>
              <a:rPr lang="fr-FR" altLang="zh-CN" sz="2200" dirty="0" smtClean="0">
                <a:latin typeface="微软雅黑" panose="020B0503020204020204" charset="-122"/>
                <a:ea typeface="微软雅黑" panose="020B0503020204020204" charset="-122"/>
              </a:rPr>
              <a:t>楠溪江试点项目</a:t>
            </a:r>
            <a:r>
              <a:rPr lang="en-US" sz="2700" dirty="0" smtClean="0"/>
              <a:t/>
            </a:r>
            <a:br>
              <a:rPr lang="en-US" sz="2700" dirty="0" smtClean="0"/>
            </a:br>
            <a:r>
              <a:rPr lang="en-US" sz="2700" dirty="0" err="1" smtClean="0"/>
              <a:t>IWHR,Tongji</a:t>
            </a:r>
            <a:r>
              <a:rPr lang="en-US" sz="2700" dirty="0" smtClean="0"/>
              <a:t> University &amp; U-</a:t>
            </a:r>
            <a:r>
              <a:rPr lang="en-US" sz="2700" dirty="0" err="1" smtClean="0"/>
              <a:t>Evora</a:t>
            </a:r>
            <a:r>
              <a:rPr lang="en-US" sz="2700" dirty="0" smtClean="0"/>
              <a:t> (</a:t>
            </a:r>
            <a:r>
              <a:rPr lang="fr-FR" altLang="zh-CN" sz="2700" dirty="0" smtClean="0">
                <a:solidFill>
                  <a:srgbClr val="C00000"/>
                </a:solidFill>
                <a:sym typeface="+mn-ea"/>
              </a:rPr>
              <a:t>Portugal)</a:t>
            </a:r>
            <a:br>
              <a:rPr lang="fr-FR" altLang="zh-CN" sz="2700" dirty="0" smtClean="0">
                <a:solidFill>
                  <a:srgbClr val="C00000"/>
                </a:solidFill>
                <a:sym typeface="+mn-ea"/>
              </a:rPr>
            </a:br>
            <a:r>
              <a:rPr lang="fr-FR" altLang="zh-CN" sz="2200" dirty="0" smtClean="0">
                <a:latin typeface="微软雅黑" panose="020B0503020204020204" charset="-122"/>
                <a:ea typeface="微软雅黑" panose="020B0503020204020204" charset="-122"/>
                <a:sym typeface="+mn-ea"/>
              </a:rPr>
              <a:t>中国水科院、同济大学和葡萄牙埃武拉大学</a:t>
            </a:r>
            <a:r>
              <a:rPr lang="fr-FR" altLang="zh-CN" sz="3600" dirty="0">
                <a:sym typeface="+mn-ea"/>
              </a:rPr>
              <a:t/>
            </a:r>
            <a:br>
              <a:rPr lang="fr-FR" altLang="zh-CN" sz="3600" dirty="0">
                <a:sym typeface="+mn-ea"/>
              </a:rPr>
            </a:br>
            <a:endParaRPr lang="fr-FR"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218440" y="1308735"/>
            <a:ext cx="11777980" cy="5161280"/>
          </a:xfrm>
        </p:spPr>
        <p:txBody>
          <a:bodyPr>
            <a:noAutofit/>
          </a:bodyPr>
          <a:lstStyle/>
          <a:p>
            <a:pPr marL="0" indent="0" algn="just">
              <a:lnSpc>
                <a:spcPct val="110000"/>
              </a:lnSpc>
              <a:spcBef>
                <a:spcPts val="0"/>
              </a:spcBef>
              <a:buNone/>
            </a:pPr>
            <a:endParaRPr lang="en-US" sz="2000" dirty="0" smtClean="0">
              <a:solidFill>
                <a:schemeClr val="tx2"/>
              </a:solidFill>
            </a:endParaRPr>
          </a:p>
          <a:p>
            <a:pPr marL="0" lvl="0" indent="0" algn="just">
              <a:buFont typeface="+mj-lt"/>
              <a:buNone/>
            </a:pPr>
            <a:r>
              <a:rPr lang="en-US" sz="2000" dirty="0" smtClean="0">
                <a:solidFill>
                  <a:srgbClr val="C00000"/>
                </a:solidFill>
              </a:rPr>
              <a:t>5.Contribution </a:t>
            </a:r>
            <a:r>
              <a:rPr lang="en-US" sz="2000" dirty="0">
                <a:solidFill>
                  <a:srgbClr val="C00000"/>
                </a:solidFill>
              </a:rPr>
              <a:t>for ecological management of floods and droughts </a:t>
            </a:r>
            <a:r>
              <a:rPr lang="en-US" sz="2000" dirty="0">
                <a:solidFill>
                  <a:schemeClr val="tx2"/>
                </a:solidFill>
              </a:rPr>
              <a:t>(e.g. natural retention water measures and ecological flow</a:t>
            </a:r>
            <a:r>
              <a:rPr lang="en-US" sz="2000" dirty="0" smtClean="0">
                <a:solidFill>
                  <a:schemeClr val="tx2"/>
                </a:solidFill>
              </a:rPr>
              <a:t>).</a:t>
            </a:r>
            <a:r>
              <a:rPr lang="zh-CN" altLang="en-US" sz="2000" dirty="0" smtClean="0">
                <a:solidFill>
                  <a:schemeClr val="tx2"/>
                </a:solidFill>
                <a:latin typeface="微软雅黑" panose="020B0503020204020204" charset="-122"/>
                <a:ea typeface="微软雅黑" panose="020B0503020204020204" charset="-122"/>
              </a:rPr>
              <a:t>洪水和干旱的生态管理（例如自然蓄滞措施和生态流量保障）</a:t>
            </a:r>
          </a:p>
          <a:p>
            <a:pPr marL="0" lvl="0" indent="0" algn="just">
              <a:buFont typeface="+mj-lt"/>
              <a:buNone/>
            </a:pPr>
            <a:r>
              <a:rPr lang="en-US" sz="2000" dirty="0">
                <a:solidFill>
                  <a:srgbClr val="C00000"/>
                </a:solidFill>
              </a:rPr>
              <a:t>6.Contribution to the definition of ecological standards of restoration projects </a:t>
            </a:r>
            <a:r>
              <a:rPr lang="en-US" sz="2000" dirty="0">
                <a:solidFill>
                  <a:schemeClr val="tx2"/>
                </a:solidFill>
              </a:rPr>
              <a:t>(e.g. river cleaning and dredging projects not to affect natural biodiversity populations and touristic spots</a:t>
            </a:r>
            <a:r>
              <a:rPr lang="en-US" sz="2000" dirty="0" smtClean="0">
                <a:solidFill>
                  <a:schemeClr val="tx2"/>
                </a:solidFill>
              </a:rPr>
              <a:t>). </a:t>
            </a:r>
            <a:r>
              <a:rPr lang="zh-CN" altLang="en-US" sz="2000" dirty="0" smtClean="0">
                <a:solidFill>
                  <a:schemeClr val="tx2"/>
                </a:solidFill>
                <a:latin typeface="微软雅黑" panose="020B0503020204020204" charset="-122"/>
                <a:ea typeface="微软雅黑" panose="020B0503020204020204" charset="-122"/>
              </a:rPr>
              <a:t>界定生态修复标准（例如水体清洁和清淤工程不应影响生物多样性和自然景观）</a:t>
            </a:r>
            <a:endParaRPr lang="en-US" altLang="zh-CN" sz="2000" dirty="0" smtClean="0">
              <a:solidFill>
                <a:schemeClr val="tx2"/>
              </a:solidFill>
              <a:latin typeface="微软雅黑" panose="020B0503020204020204" charset="-122"/>
              <a:ea typeface="微软雅黑" panose="020B0503020204020204" charset="-122"/>
            </a:endParaRPr>
          </a:p>
          <a:p>
            <a:pPr marL="0" lvl="0" indent="0" algn="just">
              <a:buFont typeface="+mj-lt"/>
              <a:buNone/>
            </a:pPr>
            <a:r>
              <a:rPr lang="en-US" altLang="zh-CN" sz="2000" dirty="0">
                <a:solidFill>
                  <a:srgbClr val="C00000"/>
                </a:solidFill>
              </a:rPr>
              <a:t>7.Construction of a long-term ecological monitoring system </a:t>
            </a:r>
            <a:r>
              <a:rPr lang="en-US" altLang="zh-CN" sz="2000" dirty="0">
                <a:solidFill>
                  <a:schemeClr val="tx2"/>
                </a:solidFill>
              </a:rPr>
              <a:t>for comprehensive evaluation of diversity of fish and aquatic biodiversity, bird diversity, and ecological system integrity, considering main indicator species, important ecological nodes in protection area.</a:t>
            </a:r>
            <a:r>
              <a:rPr lang="zh-CN" altLang="zh-CN" sz="2000" dirty="0">
                <a:solidFill>
                  <a:schemeClr val="tx2"/>
                </a:solidFill>
                <a:latin typeface="微软雅黑" panose="020B0503020204020204" charset="-122"/>
                <a:ea typeface="微软雅黑" panose="020B0503020204020204" charset="-122"/>
              </a:rPr>
              <a:t>建立保护区生态大数据监测网，进行</a:t>
            </a:r>
            <a:r>
              <a:rPr lang="zh-CN" altLang="zh-CN" sz="2000" dirty="0" smtClean="0">
                <a:solidFill>
                  <a:schemeClr val="tx2"/>
                </a:solidFill>
                <a:latin typeface="微软雅黑" panose="020B0503020204020204" charset="-122"/>
                <a:ea typeface="微软雅黑" panose="020B0503020204020204" charset="-122"/>
              </a:rPr>
              <a:t>长期生态环境</a:t>
            </a:r>
            <a:r>
              <a:rPr lang="zh-CN" altLang="zh-CN" sz="2000" dirty="0">
                <a:solidFill>
                  <a:schemeClr val="tx2"/>
                </a:solidFill>
                <a:latin typeface="微软雅黑" panose="020B0503020204020204" charset="-122"/>
                <a:ea typeface="微软雅黑" panose="020B0503020204020204" charset="-122"/>
              </a:rPr>
              <a:t>监测，</a:t>
            </a:r>
            <a:r>
              <a:rPr lang="zh-CN" altLang="en-US" sz="2000" dirty="0">
                <a:solidFill>
                  <a:schemeClr val="tx2"/>
                </a:solidFill>
                <a:latin typeface="微软雅黑" panose="020B0503020204020204" charset="-122"/>
                <a:ea typeface="微软雅黑" panose="020B0503020204020204" charset="-122"/>
              </a:rPr>
              <a:t>考虑</a:t>
            </a:r>
            <a:r>
              <a:rPr lang="zh-CN" altLang="zh-CN" sz="2000" dirty="0">
                <a:solidFill>
                  <a:schemeClr val="tx2"/>
                </a:solidFill>
                <a:latin typeface="微软雅黑" panose="020B0503020204020204" charset="-122"/>
                <a:ea typeface="微软雅黑" panose="020B0503020204020204" charset="-122"/>
              </a:rPr>
              <a:t>主要指示物种</a:t>
            </a:r>
            <a:r>
              <a:rPr lang="zh-CN" altLang="en-US" sz="2000" dirty="0">
                <a:solidFill>
                  <a:schemeClr val="tx2"/>
                </a:solidFill>
                <a:latin typeface="微软雅黑" panose="020B0503020204020204" charset="-122"/>
                <a:ea typeface="微软雅黑" panose="020B0503020204020204" charset="-122"/>
              </a:rPr>
              <a:t>和</a:t>
            </a:r>
            <a:r>
              <a:rPr lang="zh-CN" altLang="zh-CN" sz="2000" dirty="0">
                <a:solidFill>
                  <a:schemeClr val="tx2"/>
                </a:solidFill>
                <a:latin typeface="微软雅黑" panose="020B0503020204020204" charset="-122"/>
                <a:ea typeface="微软雅黑" panose="020B0503020204020204" charset="-122"/>
              </a:rPr>
              <a:t>重要生态节点，对鱼类多样性、水生生物多样性、鸟类多样性、生态系统完整性进行全面综合评价</a:t>
            </a:r>
            <a:endParaRPr lang="zh-CN" altLang="en-US" sz="2000" dirty="0">
              <a:solidFill>
                <a:schemeClr val="tx2"/>
              </a:solidFill>
              <a:latin typeface="微软雅黑" panose="020B0503020204020204" charset="-122"/>
              <a:ea typeface="微软雅黑" panose="020B0503020204020204" charset="-122"/>
            </a:endParaRPr>
          </a:p>
          <a:p>
            <a:pPr marL="0" indent="0" algn="just">
              <a:buNone/>
            </a:pPr>
            <a:r>
              <a:rPr lang="en-US" sz="2000" dirty="0" smtClean="0">
                <a:solidFill>
                  <a:srgbClr val="C00000"/>
                </a:solidFill>
              </a:rPr>
              <a:t>* Next </a:t>
            </a:r>
            <a:r>
              <a:rPr lang="en-US" sz="2000" dirty="0">
                <a:solidFill>
                  <a:srgbClr val="C00000"/>
                </a:solidFill>
              </a:rPr>
              <a:t>steps: </a:t>
            </a:r>
            <a:r>
              <a:rPr lang="en-US" sz="2000" dirty="0">
                <a:solidFill>
                  <a:schemeClr val="tx2"/>
                </a:solidFill>
              </a:rPr>
              <a:t>costing of each of responses measures, correlation between biological elements and pressure variables, and discussion with stakeholders</a:t>
            </a:r>
            <a:r>
              <a:rPr lang="en-US" sz="2000" dirty="0" smtClean="0">
                <a:solidFill>
                  <a:schemeClr val="tx2"/>
                </a:solidFill>
              </a:rPr>
              <a:t>.</a:t>
            </a:r>
          </a:p>
          <a:p>
            <a:pPr marL="0" indent="0" algn="just">
              <a:buNone/>
            </a:pPr>
            <a:r>
              <a:rPr lang="zh-CN" altLang="en-US" sz="2000" dirty="0" smtClean="0">
                <a:solidFill>
                  <a:schemeClr val="tx2"/>
                </a:solidFill>
                <a:latin typeface="微软雅黑" panose="020B0503020204020204" charset="-122"/>
                <a:ea typeface="微软雅黑" panose="020B0503020204020204" charset="-122"/>
              </a:rPr>
              <a:t>下一步：估算修复费用，分析生态要素与所受压力的相关性，与利益相关方沟通</a:t>
            </a:r>
            <a:endParaRPr lang="en-US" altLang="zh-CN" sz="2000" noProof="1">
              <a:solidFill>
                <a:schemeClr val="tx2"/>
              </a:solidFill>
            </a:endParaRPr>
          </a:p>
          <a:p>
            <a:pPr algn="just"/>
            <a:endParaRPr lang="fr-FR" altLang="zh-CN" sz="2000" dirty="0" smtClean="0">
              <a:solidFill>
                <a:schemeClr val="tx2"/>
              </a:solidFill>
              <a:sym typeface="+mn-ea"/>
            </a:endParaRPr>
          </a:p>
          <a:p>
            <a:pPr algn="just"/>
            <a:endParaRPr lang="en-US" sz="2000" dirty="0">
              <a:solidFill>
                <a:schemeClr val="tx2"/>
              </a:solidFill>
            </a:endParaRPr>
          </a:p>
          <a:p>
            <a:pPr marL="0" indent="0">
              <a:buNone/>
            </a:pPr>
            <a:endParaRPr lang="en-US" sz="2000" dirty="0">
              <a:solidFill>
                <a:schemeClr val="tx2"/>
              </a:solidFill>
            </a:endParaRPr>
          </a:p>
        </p:txBody>
      </p:sp>
      <p:sp>
        <p:nvSpPr>
          <p:cNvPr id="6" name="Titre 5"/>
          <p:cNvSpPr>
            <a:spLocks noGrp="1"/>
          </p:cNvSpPr>
          <p:nvPr>
            <p:ph type="title"/>
          </p:nvPr>
        </p:nvSpPr>
        <p:spPr>
          <a:xfrm>
            <a:off x="301625" y="332740"/>
            <a:ext cx="10180320" cy="1495425"/>
          </a:xfrm>
        </p:spPr>
        <p:txBody>
          <a:bodyPr>
            <a:normAutofit fontScale="90000"/>
          </a:bodyPr>
          <a:lstStyle/>
          <a:p>
            <a:r>
              <a:rPr lang="da-DK" altLang="da-DK" sz="3200" dirty="0">
                <a:solidFill>
                  <a:srgbClr val="C00000"/>
                </a:solidFill>
              </a:rPr>
              <a:t>Lot 1 </a:t>
            </a:r>
            <a:r>
              <a:rPr lang="da-DK" altLang="da-DK" sz="3200" dirty="0"/>
              <a:t>– </a:t>
            </a:r>
            <a:r>
              <a:rPr lang="en-US" sz="3200" dirty="0" smtClean="0"/>
              <a:t>Status </a:t>
            </a:r>
            <a:r>
              <a:rPr lang="en-US" sz="3200" dirty="0"/>
              <a:t>of each pilot project</a:t>
            </a:r>
            <a:r>
              <a:rPr lang="da-DK" altLang="da-DK" sz="3200" dirty="0"/>
              <a:t> </a:t>
            </a:r>
            <a:r>
              <a:rPr lang="da-DK" altLang="da-DK" sz="3200" dirty="0" smtClean="0"/>
              <a:t>:</a:t>
            </a:r>
            <a:r>
              <a:rPr lang="da-DK" altLang="da-DK" sz="4000" dirty="0" smtClean="0"/>
              <a:t/>
            </a:r>
            <a:br>
              <a:rPr lang="da-DK" altLang="da-DK" sz="4000" dirty="0" smtClean="0"/>
            </a:br>
            <a:r>
              <a:rPr lang="en-US" sz="2700" dirty="0" err="1"/>
              <a:t>Nanxi</a:t>
            </a:r>
            <a:r>
              <a:rPr lang="en-US" sz="2700" dirty="0"/>
              <a:t> </a:t>
            </a:r>
            <a:r>
              <a:rPr lang="en-US" sz="2700" dirty="0" smtClean="0"/>
              <a:t>pilot project </a:t>
            </a:r>
            <a:r>
              <a:rPr lang="fr-FR" altLang="zh-CN" sz="2200" dirty="0" smtClean="0">
                <a:latin typeface="微软雅黑" panose="020B0503020204020204" charset="-122"/>
                <a:ea typeface="微软雅黑" panose="020B0503020204020204" charset="-122"/>
              </a:rPr>
              <a:t>楠溪江试点项目</a:t>
            </a:r>
            <a:r>
              <a:rPr lang="en-US" sz="2700" dirty="0" smtClean="0"/>
              <a:t/>
            </a:r>
            <a:br>
              <a:rPr lang="en-US" sz="2700" dirty="0" smtClean="0"/>
            </a:br>
            <a:r>
              <a:rPr lang="en-US" sz="2700" dirty="0" err="1" smtClean="0"/>
              <a:t>IWHR,Tongji</a:t>
            </a:r>
            <a:r>
              <a:rPr lang="en-US" sz="2700" dirty="0" smtClean="0"/>
              <a:t> University &amp; U-</a:t>
            </a:r>
            <a:r>
              <a:rPr lang="en-US" sz="2700" dirty="0" err="1" smtClean="0"/>
              <a:t>Evora</a:t>
            </a:r>
            <a:r>
              <a:rPr lang="en-US" sz="2700" dirty="0" smtClean="0"/>
              <a:t> (</a:t>
            </a:r>
            <a:r>
              <a:rPr lang="fr-FR" altLang="zh-CN" sz="2700" dirty="0" smtClean="0">
                <a:solidFill>
                  <a:srgbClr val="C00000"/>
                </a:solidFill>
                <a:sym typeface="+mn-ea"/>
              </a:rPr>
              <a:t>Portugal)</a:t>
            </a:r>
            <a:br>
              <a:rPr lang="fr-FR" altLang="zh-CN" sz="2700" dirty="0" smtClean="0">
                <a:solidFill>
                  <a:srgbClr val="C00000"/>
                </a:solidFill>
                <a:sym typeface="+mn-ea"/>
              </a:rPr>
            </a:br>
            <a:r>
              <a:rPr lang="fr-FR" altLang="zh-CN" sz="2200" dirty="0" smtClean="0">
                <a:latin typeface="微软雅黑" panose="020B0503020204020204" charset="-122"/>
                <a:ea typeface="微软雅黑" panose="020B0503020204020204" charset="-122"/>
                <a:sym typeface="+mn-ea"/>
              </a:rPr>
              <a:t>中国水科院、同济大学和葡萄牙埃武拉大学</a:t>
            </a:r>
            <a:r>
              <a:rPr lang="fr-FR" altLang="zh-CN" sz="3600" dirty="0">
                <a:sym typeface="+mn-ea"/>
              </a:rPr>
              <a:t/>
            </a:r>
            <a:br>
              <a:rPr lang="fr-FR" altLang="zh-CN" sz="3600" dirty="0">
                <a:sym typeface="+mn-ea"/>
              </a:rPr>
            </a:br>
            <a:endParaRPr lang="fr-FR"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01625" y="1441450"/>
            <a:ext cx="11777980" cy="5485130"/>
          </a:xfrm>
        </p:spPr>
        <p:txBody>
          <a:bodyPr>
            <a:normAutofit fontScale="70000" lnSpcReduction="20000"/>
          </a:bodyPr>
          <a:lstStyle/>
          <a:p>
            <a:pPr marL="0" indent="0" algn="just">
              <a:buNone/>
            </a:pPr>
            <a:r>
              <a:rPr lang="en-US" altLang="zh-CN" sz="2600" dirty="0">
                <a:solidFill>
                  <a:schemeClr val="tx2"/>
                </a:solidFill>
                <a:sym typeface="+mn-ea"/>
              </a:rPr>
              <a:t>Policy paper on </a:t>
            </a:r>
            <a:r>
              <a:rPr lang="en-US" sz="2600" dirty="0">
                <a:solidFill>
                  <a:schemeClr val="tx2"/>
                </a:solidFill>
              </a:rPr>
              <a:t>comparison of governance of the water management, and the characteristics of the </a:t>
            </a:r>
            <a:r>
              <a:rPr lang="en-US" sz="2600" dirty="0" smtClean="0">
                <a:solidFill>
                  <a:schemeClr val="tx2"/>
                </a:solidFill>
              </a:rPr>
              <a:t>basins</a:t>
            </a:r>
          </a:p>
          <a:p>
            <a:pPr marL="0" indent="0" algn="just" fontAlgn="auto">
              <a:spcBef>
                <a:spcPts val="400"/>
              </a:spcBef>
              <a:spcAft>
                <a:spcPts val="1000"/>
              </a:spcAft>
              <a:buNone/>
            </a:pPr>
            <a:r>
              <a:rPr lang="zh-CN" altLang="en-US" sz="2600" dirty="0" smtClean="0">
                <a:solidFill>
                  <a:schemeClr val="tx2"/>
                </a:solidFill>
                <a:latin typeface="微软雅黑" panose="020B0503020204020204" charset="-122"/>
                <a:ea typeface="微软雅黑" panose="020B0503020204020204" charset="-122"/>
              </a:rPr>
              <a:t>流域</a:t>
            </a:r>
            <a:r>
              <a:rPr lang="en-US" sz="2600" dirty="0" smtClean="0">
                <a:solidFill>
                  <a:schemeClr val="tx2"/>
                </a:solidFill>
                <a:latin typeface="微软雅黑" panose="020B0503020204020204" charset="-122"/>
                <a:ea typeface="微软雅黑" panose="020B0503020204020204" charset="-122"/>
              </a:rPr>
              <a:t>水资源管理</a:t>
            </a:r>
            <a:r>
              <a:rPr lang="zh-CN" altLang="en-US" sz="2600" dirty="0" smtClean="0">
                <a:solidFill>
                  <a:schemeClr val="tx2"/>
                </a:solidFill>
                <a:latin typeface="微软雅黑" panose="020B0503020204020204" charset="-122"/>
                <a:ea typeface="微软雅黑" panose="020B0503020204020204" charset="-122"/>
              </a:rPr>
              <a:t>治理</a:t>
            </a:r>
            <a:r>
              <a:rPr lang="en-US" sz="2600" dirty="0" smtClean="0">
                <a:solidFill>
                  <a:schemeClr val="tx2"/>
                </a:solidFill>
                <a:latin typeface="微软雅黑" panose="020B0503020204020204" charset="-122"/>
                <a:ea typeface="微软雅黑" panose="020B0503020204020204" charset="-122"/>
              </a:rPr>
              <a:t>与流域特征比较</a:t>
            </a:r>
            <a:r>
              <a:rPr lang="zh-CN" altLang="en-US" sz="2600" dirty="0" smtClean="0">
                <a:solidFill>
                  <a:schemeClr val="tx2"/>
                </a:solidFill>
                <a:latin typeface="微软雅黑" panose="020B0503020204020204" charset="-122"/>
                <a:ea typeface="微软雅黑" panose="020B0503020204020204" charset="-122"/>
              </a:rPr>
              <a:t>的</a:t>
            </a:r>
            <a:r>
              <a:rPr lang="en-US" sz="2600" dirty="0" smtClean="0">
                <a:solidFill>
                  <a:schemeClr val="tx2"/>
                </a:solidFill>
                <a:latin typeface="微软雅黑" panose="020B0503020204020204" charset="-122"/>
                <a:ea typeface="微软雅黑" panose="020B0503020204020204" charset="-122"/>
              </a:rPr>
              <a:t>政策</a:t>
            </a:r>
            <a:r>
              <a:rPr lang="zh-CN" altLang="en-US" sz="2600" dirty="0" smtClean="0">
                <a:solidFill>
                  <a:schemeClr val="tx2"/>
                </a:solidFill>
                <a:latin typeface="微软雅黑" panose="020B0503020204020204" charset="-122"/>
                <a:ea typeface="微软雅黑" panose="020B0503020204020204" charset="-122"/>
              </a:rPr>
              <a:t>建议文件</a:t>
            </a:r>
            <a:endParaRPr lang="zh-CN" altLang="en-US" sz="2600" dirty="0" smtClean="0">
              <a:solidFill>
                <a:schemeClr val="tx2"/>
              </a:solidFill>
            </a:endParaRPr>
          </a:p>
          <a:p>
            <a:pPr marL="0" indent="0" algn="just" fontAlgn="auto">
              <a:spcBef>
                <a:spcPts val="400"/>
              </a:spcBef>
              <a:spcAft>
                <a:spcPts val="400"/>
              </a:spcAft>
              <a:buNone/>
            </a:pPr>
            <a:r>
              <a:rPr lang="en-US" sz="2600" dirty="0" smtClean="0">
                <a:solidFill>
                  <a:srgbClr val="C00000"/>
                </a:solidFill>
              </a:rPr>
              <a:t>1.Comprehensive </a:t>
            </a:r>
            <a:r>
              <a:rPr lang="en-US" sz="2600" dirty="0">
                <a:solidFill>
                  <a:srgbClr val="C00000"/>
                </a:solidFill>
              </a:rPr>
              <a:t>management of water environment </a:t>
            </a:r>
            <a:r>
              <a:rPr lang="en-US" sz="2600" i="1" dirty="0">
                <a:solidFill>
                  <a:schemeClr val="tx2"/>
                </a:solidFill>
              </a:rPr>
              <a:t>(</a:t>
            </a:r>
            <a:r>
              <a:rPr lang="en-US" sz="2600" i="1" dirty="0" smtClean="0">
                <a:solidFill>
                  <a:schemeClr val="tx2"/>
                </a:solidFill>
              </a:rPr>
              <a:t>identify significant </a:t>
            </a:r>
            <a:r>
              <a:rPr lang="en-US" sz="2600" i="1" dirty="0">
                <a:solidFill>
                  <a:schemeClr val="tx2"/>
                </a:solidFill>
              </a:rPr>
              <a:t>pressures of water quality and water </a:t>
            </a:r>
            <a:r>
              <a:rPr lang="en-US" sz="2600" i="1" dirty="0" smtClean="0">
                <a:solidFill>
                  <a:schemeClr val="tx2"/>
                </a:solidFill>
              </a:rPr>
              <a:t>environment; Targeting </a:t>
            </a:r>
            <a:r>
              <a:rPr lang="en-US" sz="2600" i="1" dirty="0">
                <a:solidFill>
                  <a:schemeClr val="tx2"/>
                </a:solidFill>
              </a:rPr>
              <a:t>measures to reduce the </a:t>
            </a:r>
            <a:r>
              <a:rPr lang="en-US" sz="2600" i="1" dirty="0" smtClean="0">
                <a:solidFill>
                  <a:schemeClr val="tx2"/>
                </a:solidFill>
              </a:rPr>
              <a:t>pressure; Establishing </a:t>
            </a:r>
            <a:r>
              <a:rPr lang="en-US" sz="2600" i="1" dirty="0">
                <a:solidFill>
                  <a:schemeClr val="tx2"/>
                </a:solidFill>
              </a:rPr>
              <a:t>water-saving society with high standards by promoting a coordinated and unified regulations </a:t>
            </a:r>
            <a:r>
              <a:rPr lang="en-US" sz="2600" i="1" dirty="0" smtClean="0">
                <a:solidFill>
                  <a:schemeClr val="tx2"/>
                </a:solidFill>
              </a:rPr>
              <a:t>system, quota </a:t>
            </a:r>
            <a:r>
              <a:rPr lang="en-US" sz="2600" i="1" dirty="0">
                <a:solidFill>
                  <a:schemeClr val="tx2"/>
                </a:solidFill>
              </a:rPr>
              <a:t>standards and market based </a:t>
            </a:r>
            <a:r>
              <a:rPr lang="en-US" sz="2600" i="1" dirty="0" smtClean="0">
                <a:solidFill>
                  <a:schemeClr val="tx2"/>
                </a:solidFill>
              </a:rPr>
              <a:t>solutions; Improve long-term </a:t>
            </a:r>
            <a:r>
              <a:rPr lang="en-US" sz="2600" i="1" dirty="0">
                <a:solidFill>
                  <a:schemeClr val="tx2"/>
                </a:solidFill>
              </a:rPr>
              <a:t>monitoring in both </a:t>
            </a:r>
            <a:r>
              <a:rPr lang="en-US" sz="2600" i="1" dirty="0" smtClean="0">
                <a:solidFill>
                  <a:schemeClr val="tx2"/>
                </a:solidFill>
              </a:rPr>
              <a:t>lakes</a:t>
            </a:r>
            <a:r>
              <a:rPr lang="fr-FR" sz="2600" i="1" dirty="0">
                <a:solidFill>
                  <a:schemeClr val="tx2"/>
                </a:solidFill>
              </a:rPr>
              <a:t>;</a:t>
            </a:r>
            <a:r>
              <a:rPr lang="fr-FR" sz="2600" i="1" dirty="0" smtClean="0">
                <a:solidFill>
                  <a:schemeClr val="tx2"/>
                </a:solidFill>
              </a:rPr>
              <a:t> </a:t>
            </a:r>
            <a:r>
              <a:rPr lang="fr-FR" sz="2600" i="1" dirty="0" err="1" smtClean="0">
                <a:solidFill>
                  <a:schemeClr val="tx2"/>
                </a:solidFill>
              </a:rPr>
              <a:t>Develop</a:t>
            </a:r>
            <a:r>
              <a:rPr lang="fr-FR" sz="2600" i="1" dirty="0" smtClean="0">
                <a:solidFill>
                  <a:schemeClr val="tx2"/>
                </a:solidFill>
              </a:rPr>
              <a:t> </a:t>
            </a:r>
            <a:r>
              <a:rPr lang="en-US" sz="2600" i="1" dirty="0" smtClean="0">
                <a:solidFill>
                  <a:schemeClr val="tx2"/>
                </a:solidFill>
              </a:rPr>
              <a:t>circular </a:t>
            </a:r>
            <a:r>
              <a:rPr lang="en-US" sz="2600" i="1" dirty="0">
                <a:solidFill>
                  <a:schemeClr val="tx2"/>
                </a:solidFill>
              </a:rPr>
              <a:t>economy in Lake </a:t>
            </a:r>
            <a:r>
              <a:rPr lang="en-US" sz="2600" i="1" dirty="0" err="1">
                <a:solidFill>
                  <a:schemeClr val="tx2"/>
                </a:solidFill>
              </a:rPr>
              <a:t>Pyhäjärvi</a:t>
            </a:r>
            <a:r>
              <a:rPr lang="en-US" sz="2600" i="1" dirty="0">
                <a:solidFill>
                  <a:schemeClr val="tx2"/>
                </a:solidFill>
              </a:rPr>
              <a:t> and </a:t>
            </a:r>
            <a:r>
              <a:rPr lang="en-US" sz="2600" i="1" dirty="0" smtClean="0">
                <a:solidFill>
                  <a:schemeClr val="tx2"/>
                </a:solidFill>
              </a:rPr>
              <a:t>promote </a:t>
            </a:r>
            <a:r>
              <a:rPr lang="en-US" sz="2600" i="1" dirty="0">
                <a:solidFill>
                  <a:schemeClr val="tx2"/>
                </a:solidFill>
              </a:rPr>
              <a:t>circular economy in </a:t>
            </a:r>
            <a:r>
              <a:rPr lang="en-US" sz="2600" i="1" dirty="0" err="1">
                <a:solidFill>
                  <a:schemeClr val="tx2"/>
                </a:solidFill>
              </a:rPr>
              <a:t>Taihu</a:t>
            </a:r>
            <a:r>
              <a:rPr lang="en-US" sz="2600" i="1" dirty="0">
                <a:solidFill>
                  <a:schemeClr val="tx2"/>
                </a:solidFill>
              </a:rPr>
              <a:t> </a:t>
            </a:r>
            <a:r>
              <a:rPr lang="en-US" sz="2600" i="1" dirty="0" smtClean="0">
                <a:solidFill>
                  <a:schemeClr val="tx2"/>
                </a:solidFill>
              </a:rPr>
              <a:t>Basin; Improving </a:t>
            </a:r>
            <a:r>
              <a:rPr lang="en-US" sz="2600" i="1" dirty="0">
                <a:solidFill>
                  <a:schemeClr val="tx2"/>
                </a:solidFill>
              </a:rPr>
              <a:t>the understanding on the internal processes within the shallow lake; </a:t>
            </a:r>
            <a:r>
              <a:rPr lang="en-US" sz="2600" i="1" dirty="0" smtClean="0">
                <a:solidFill>
                  <a:schemeClr val="tx2"/>
                </a:solidFill>
              </a:rPr>
              <a:t>Develop new </a:t>
            </a:r>
            <a:r>
              <a:rPr lang="en-US" sz="2600" i="1" dirty="0">
                <a:solidFill>
                  <a:schemeClr val="tx2"/>
                </a:solidFill>
              </a:rPr>
              <a:t>techniques and innovations for water </a:t>
            </a:r>
            <a:r>
              <a:rPr lang="en-US" sz="2600" i="1" dirty="0" smtClean="0">
                <a:solidFill>
                  <a:schemeClr val="tx2"/>
                </a:solidFill>
              </a:rPr>
              <a:t>pollution prevention)     </a:t>
            </a:r>
          </a:p>
          <a:p>
            <a:pPr marL="0" indent="0" algn="just" fontAlgn="auto">
              <a:lnSpc>
                <a:spcPts val="2000"/>
              </a:lnSpc>
              <a:spcBef>
                <a:spcPts val="400"/>
              </a:spcBef>
              <a:spcAft>
                <a:spcPts val="1000"/>
              </a:spcAft>
              <a:buNone/>
            </a:pPr>
            <a:r>
              <a:rPr lang="zh-CN" altLang="en-US" sz="2600" dirty="0" smtClean="0">
                <a:solidFill>
                  <a:schemeClr val="tx2"/>
                </a:solidFill>
                <a:latin typeface="微软雅黑" panose="020B0503020204020204" charset="-122"/>
                <a:ea typeface="微软雅黑" panose="020B0503020204020204" charset="-122"/>
              </a:rPr>
              <a:t>推进水环境综合管理（评估识别对流域水质和水环境影响重大的压力因子；采取更有效的针对性措施缓解压力；建立高标准节水型社会，推动建立协调和统一的法规制度和配额标准，形成以市场为基础的解决方案；改进湖泊的长期监测工作；皮海湖流域持续深入发展循环经济，促进太湖流域发展循环经济；提高对浅水湖泊相关知识的了解，例如湖泊内循环机制；水环境治理的技术创新及应用 ）</a:t>
            </a:r>
            <a:endParaRPr lang="en-US" sz="2600" dirty="0" smtClean="0">
              <a:solidFill>
                <a:schemeClr val="tx2"/>
              </a:solidFill>
            </a:endParaRPr>
          </a:p>
          <a:p>
            <a:pPr marL="0" indent="0" algn="just">
              <a:buNone/>
            </a:pPr>
            <a:r>
              <a:rPr lang="en-US" sz="2600" dirty="0" smtClean="0">
                <a:solidFill>
                  <a:srgbClr val="C00000"/>
                </a:solidFill>
              </a:rPr>
              <a:t>2.Improve </a:t>
            </a:r>
            <a:r>
              <a:rPr lang="en-US" sz="2600" dirty="0">
                <a:solidFill>
                  <a:srgbClr val="C00000"/>
                </a:solidFill>
              </a:rPr>
              <a:t>consultation and coordination mechanism </a:t>
            </a:r>
            <a:r>
              <a:rPr lang="en-US" sz="2600" i="1" dirty="0">
                <a:solidFill>
                  <a:schemeClr val="tx2"/>
                </a:solidFill>
              </a:rPr>
              <a:t>(improve </a:t>
            </a:r>
            <a:r>
              <a:rPr lang="en-US" sz="2600" i="1" dirty="0" smtClean="0">
                <a:solidFill>
                  <a:schemeClr val="tx2"/>
                </a:solidFill>
              </a:rPr>
              <a:t>governance </a:t>
            </a:r>
            <a:r>
              <a:rPr lang="en-US" sz="2600" i="1" dirty="0">
                <a:solidFill>
                  <a:schemeClr val="tx2"/>
                </a:solidFill>
              </a:rPr>
              <a:t>by enhancing consultation and coordination </a:t>
            </a:r>
            <a:r>
              <a:rPr lang="en-US" sz="2600" i="1" dirty="0" smtClean="0">
                <a:solidFill>
                  <a:schemeClr val="tx2"/>
                </a:solidFill>
              </a:rPr>
              <a:t>mechanisms between actors </a:t>
            </a:r>
            <a:r>
              <a:rPr lang="en-US" sz="2600" i="1" dirty="0">
                <a:solidFill>
                  <a:schemeClr val="tx2"/>
                </a:solidFill>
              </a:rPr>
              <a:t>and </a:t>
            </a:r>
            <a:r>
              <a:rPr lang="en-US" sz="2600" i="1" dirty="0" smtClean="0">
                <a:solidFill>
                  <a:schemeClr val="tx2"/>
                </a:solidFill>
              </a:rPr>
              <a:t>authorities; Implement </a:t>
            </a:r>
            <a:r>
              <a:rPr lang="en-US" sz="2600" i="1" dirty="0">
                <a:solidFill>
                  <a:schemeClr val="tx2"/>
                </a:solidFill>
              </a:rPr>
              <a:t>joint prevention and treatment, and </a:t>
            </a:r>
            <a:r>
              <a:rPr lang="en-US" sz="2600" i="1" dirty="0" smtClean="0">
                <a:solidFill>
                  <a:schemeClr val="tx2"/>
                </a:solidFill>
              </a:rPr>
              <a:t>promote </a:t>
            </a:r>
            <a:r>
              <a:rPr lang="en-US" sz="2600" i="1" dirty="0">
                <a:solidFill>
                  <a:schemeClr val="tx2"/>
                </a:solidFill>
              </a:rPr>
              <a:t>communication and cooperation among cross-regional </a:t>
            </a:r>
            <a:r>
              <a:rPr lang="en-US" sz="2600" i="1" dirty="0" smtClean="0">
                <a:solidFill>
                  <a:schemeClr val="tx2"/>
                </a:solidFill>
              </a:rPr>
              <a:t>departments</a:t>
            </a:r>
            <a:r>
              <a:rPr lang="en-US" sz="2600" i="1" dirty="0">
                <a:solidFill>
                  <a:schemeClr val="tx2"/>
                </a:solidFill>
              </a:rPr>
              <a:t> </a:t>
            </a:r>
            <a:r>
              <a:rPr lang="en-US" sz="2600" i="1" dirty="0" smtClean="0">
                <a:solidFill>
                  <a:schemeClr val="tx2"/>
                </a:solidFill>
              </a:rPr>
              <a:t>on </a:t>
            </a:r>
            <a:r>
              <a:rPr lang="en-US" sz="2600" i="1" dirty="0">
                <a:solidFill>
                  <a:schemeClr val="tx2"/>
                </a:solidFill>
              </a:rPr>
              <a:t>the river chief </a:t>
            </a:r>
            <a:r>
              <a:rPr lang="en-US" sz="2600" i="1" dirty="0" smtClean="0">
                <a:solidFill>
                  <a:schemeClr val="tx2"/>
                </a:solidFill>
              </a:rPr>
              <a:t>system, </a:t>
            </a:r>
            <a:r>
              <a:rPr lang="en-US" sz="2600" i="1" dirty="0" err="1">
                <a:solidFill>
                  <a:schemeClr val="tx2"/>
                </a:solidFill>
              </a:rPr>
              <a:t>and</a:t>
            </a:r>
            <a:r>
              <a:rPr lang="en-US" sz="2600" i="1" dirty="0">
                <a:solidFill>
                  <a:schemeClr val="tx2"/>
                </a:solidFill>
              </a:rPr>
              <a:t> improve engagement of actors and stakeholder and information sharing; </a:t>
            </a:r>
            <a:r>
              <a:rPr lang="en-US" sz="2600" i="1" dirty="0" smtClean="0">
                <a:solidFill>
                  <a:schemeClr val="tx2"/>
                </a:solidFill>
              </a:rPr>
              <a:t>Promote </a:t>
            </a:r>
            <a:r>
              <a:rPr lang="en-US" sz="2600" i="1" dirty="0">
                <a:solidFill>
                  <a:schemeClr val="tx2"/>
                </a:solidFill>
              </a:rPr>
              <a:t>the application of PPP mode in lake </a:t>
            </a:r>
            <a:r>
              <a:rPr lang="en-US" sz="2600" i="1" dirty="0" smtClean="0">
                <a:solidFill>
                  <a:schemeClr val="tx2"/>
                </a:solidFill>
              </a:rPr>
              <a:t>restoration)  </a:t>
            </a:r>
          </a:p>
          <a:p>
            <a:pPr marL="0" indent="0" algn="just" fontAlgn="auto">
              <a:lnSpc>
                <a:spcPts val="2000"/>
              </a:lnSpc>
              <a:spcBef>
                <a:spcPts val="400"/>
              </a:spcBef>
              <a:buNone/>
            </a:pPr>
            <a:r>
              <a:rPr lang="zh-CN" altLang="en-US" sz="2600" dirty="0" smtClean="0">
                <a:solidFill>
                  <a:schemeClr val="tx2"/>
                </a:solidFill>
                <a:latin typeface="微软雅黑" panose="020B0503020204020204" charset="-122"/>
                <a:ea typeface="微软雅黑" panose="020B0503020204020204" charset="-122"/>
              </a:rPr>
              <a:t>健全协商协调机制（深化不同部门水利协调议事平台和工作机制，提高管理效力；实施联防联治，推动跨区域河湖议事机构的互动，如继续推进河湖长制，促进跨区域部门间的沟通协作，提高利益相关者的参与和信息共享;推进PPP模式应用）</a:t>
            </a:r>
            <a:endParaRPr lang="en-US" sz="2600" dirty="0">
              <a:solidFill>
                <a:srgbClr val="C00000"/>
              </a:solidFill>
            </a:endParaRPr>
          </a:p>
        </p:txBody>
      </p:sp>
      <p:sp>
        <p:nvSpPr>
          <p:cNvPr id="6" name="Titre 5"/>
          <p:cNvSpPr>
            <a:spLocks noGrp="1"/>
          </p:cNvSpPr>
          <p:nvPr>
            <p:ph type="title"/>
          </p:nvPr>
        </p:nvSpPr>
        <p:spPr>
          <a:xfrm>
            <a:off x="301625" y="343535"/>
            <a:ext cx="11210290" cy="1325880"/>
          </a:xfrm>
        </p:spPr>
        <p:txBody>
          <a:bodyPr>
            <a:normAutofit fontScale="90000"/>
          </a:bodyPr>
          <a:lstStyle/>
          <a:p>
            <a:r>
              <a:rPr lang="da-DK" altLang="da-DK" sz="3200" dirty="0">
                <a:solidFill>
                  <a:srgbClr val="C00000"/>
                </a:solidFill>
              </a:rPr>
              <a:t>Lot 1 </a:t>
            </a:r>
            <a:r>
              <a:rPr lang="da-DK" altLang="da-DK" sz="3200" dirty="0"/>
              <a:t>– </a:t>
            </a:r>
            <a:r>
              <a:rPr lang="en-US" sz="3200" dirty="0" smtClean="0"/>
              <a:t>Status </a:t>
            </a:r>
            <a:r>
              <a:rPr lang="en-US" sz="3200" dirty="0"/>
              <a:t>of each pilot project</a:t>
            </a:r>
            <a:r>
              <a:rPr lang="da-DK" altLang="da-DK" sz="2800" dirty="0" smtClean="0">
                <a:latin typeface="宋体" panose="02010600030101010101" pitchFamily="2" charset="-122"/>
                <a:ea typeface="宋体" panose="02010600030101010101" pitchFamily="2" charset="-122"/>
              </a:rPr>
              <a:t>:</a:t>
            </a:r>
            <a:r>
              <a:rPr lang="da-DK" altLang="da-DK" sz="3200" dirty="0" smtClean="0">
                <a:latin typeface="宋体" panose="02010600030101010101" pitchFamily="2" charset="-122"/>
                <a:ea typeface="宋体" panose="02010600030101010101" pitchFamily="2" charset="-122"/>
              </a:rPr>
              <a:t/>
            </a:r>
            <a:br>
              <a:rPr lang="da-DK" altLang="da-DK" sz="3200" dirty="0" smtClean="0">
                <a:latin typeface="宋体" panose="02010600030101010101" pitchFamily="2" charset="-122"/>
                <a:ea typeface="宋体" panose="02010600030101010101" pitchFamily="2" charset="-122"/>
              </a:rPr>
            </a:br>
            <a:r>
              <a:rPr lang="en-US" altLang="zh-CN" sz="2700" dirty="0">
                <a:sym typeface="+mn-ea"/>
              </a:rPr>
              <a:t>Lake </a:t>
            </a:r>
            <a:r>
              <a:rPr lang="en-US" altLang="zh-CN" sz="2700" dirty="0" err="1">
                <a:sym typeface="+mn-ea"/>
              </a:rPr>
              <a:t>Taihu</a:t>
            </a:r>
            <a:r>
              <a:rPr lang="en-US" altLang="zh-CN" sz="2700" dirty="0">
                <a:sym typeface="+mn-ea"/>
              </a:rPr>
              <a:t> and Lake </a:t>
            </a:r>
            <a:r>
              <a:rPr lang="en-US" altLang="zh-CN" sz="2700" dirty="0" err="1" smtClean="0">
                <a:sym typeface="+mn-ea"/>
              </a:rPr>
              <a:t>Pyhajarvi</a:t>
            </a:r>
            <a:r>
              <a:rPr lang="fi-FI" altLang="zh-CN" sz="2700" dirty="0" smtClean="0"/>
              <a:t> </a:t>
            </a:r>
            <a:r>
              <a:rPr lang="fi-FI" altLang="zh-CN" sz="2700" dirty="0"/>
              <a:t>pilot </a:t>
            </a:r>
            <a:r>
              <a:rPr lang="en-US" altLang="fi-FI" sz="2700" dirty="0" smtClean="0"/>
              <a:t>project </a:t>
            </a:r>
            <a:r>
              <a:rPr lang="fr-FR" altLang="zh-CN" sz="2200" dirty="0" smtClean="0">
                <a:latin typeface="微软雅黑" panose="020B0503020204020204" charset="-122"/>
                <a:ea typeface="微软雅黑" panose="020B0503020204020204" charset="-122"/>
              </a:rPr>
              <a:t>太湖和皮海湖试点项目</a:t>
            </a:r>
            <a:r>
              <a:rPr lang="fr-FR" altLang="zh-CN" sz="2200" dirty="0" smtClean="0"/>
              <a:t/>
            </a:r>
            <a:br>
              <a:rPr lang="fr-FR" altLang="zh-CN" sz="2200" dirty="0" smtClean="0"/>
            </a:br>
            <a:r>
              <a:rPr lang="en-US" altLang="fi-FI" sz="2700" dirty="0" err="1" smtClean="0"/>
              <a:t>Taihu</a:t>
            </a:r>
            <a:r>
              <a:rPr lang="en-US" altLang="fi-FI" sz="2700" dirty="0" smtClean="0"/>
              <a:t> Basin Authority &amp; SYKE </a:t>
            </a:r>
            <a:r>
              <a:rPr lang="fr-FR" altLang="zh-CN" sz="2700" dirty="0">
                <a:solidFill>
                  <a:srgbClr val="C00000"/>
                </a:solidFill>
                <a:sym typeface="+mn-ea"/>
              </a:rPr>
              <a:t>(</a:t>
            </a:r>
            <a:r>
              <a:rPr lang="fr-FR" altLang="zh-CN" sz="2700" dirty="0" err="1" smtClean="0">
                <a:solidFill>
                  <a:srgbClr val="C00000"/>
                </a:solidFill>
                <a:sym typeface="+mn-ea"/>
              </a:rPr>
              <a:t>Finland</a:t>
            </a:r>
            <a:r>
              <a:rPr lang="fr-FR" altLang="zh-CN" sz="2700" dirty="0">
                <a:solidFill>
                  <a:srgbClr val="C00000"/>
                </a:solidFill>
                <a:sym typeface="+mn-ea"/>
              </a:rPr>
              <a:t>)</a:t>
            </a:r>
            <a:r>
              <a:rPr lang="fr-FR" altLang="zh-CN" sz="2200" dirty="0" smtClean="0">
                <a:latin typeface="微软雅黑" panose="020B0503020204020204" charset="-122"/>
                <a:ea typeface="微软雅黑" panose="020B0503020204020204" charset="-122"/>
                <a:sym typeface="+mn-ea"/>
              </a:rPr>
              <a:t>太湖局、芬兰环境研究院</a:t>
            </a:r>
            <a:r>
              <a:rPr lang="fr-FR" altLang="zh-CN" sz="2200" dirty="0" smtClean="0">
                <a:sym typeface="+mn-ea"/>
              </a:rPr>
              <a:t/>
            </a:r>
            <a:br>
              <a:rPr lang="fr-FR" altLang="zh-CN" sz="2200" dirty="0" smtClean="0">
                <a:sym typeface="+mn-ea"/>
              </a:rPr>
            </a:br>
            <a:endParaRPr lang="fr-FR"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ema">
  <a:themeElements>
    <a:clrScheme name="CEWP">
      <a:dk1>
        <a:sysClr val="windowText" lastClr="000000"/>
      </a:dk1>
      <a:lt1>
        <a:sysClr val="window" lastClr="FFFFFF"/>
      </a:lt1>
      <a:dk2>
        <a:srgbClr val="005697"/>
      </a:dk2>
      <a:lt2>
        <a:srgbClr val="EDEDED"/>
      </a:lt2>
      <a:accent1>
        <a:srgbClr val="003399"/>
      </a:accent1>
      <a:accent2>
        <a:srgbClr val="E6302D"/>
      </a:accent2>
      <a:accent3>
        <a:srgbClr val="7C7C7B"/>
      </a:accent3>
      <a:accent4>
        <a:srgbClr val="D9DEF2"/>
      </a:accent4>
      <a:accent5>
        <a:srgbClr val="FBE9E4"/>
      </a:accent5>
      <a:accent6>
        <a:srgbClr val="8E9ED1"/>
      </a:accent6>
      <a:hlink>
        <a:srgbClr val="000000"/>
      </a:hlink>
      <a:folHlink>
        <a:srgbClr val="000000"/>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2253</Words>
  <Application>Microsoft Office PowerPoint</Application>
  <PresentationFormat>Grand écran</PresentationFormat>
  <Paragraphs>113</Paragraphs>
  <Slides>11</Slides>
  <Notes>9</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11</vt:i4>
      </vt:variant>
    </vt:vector>
  </HeadingPairs>
  <TitlesOfParts>
    <vt:vector size="22" baseType="lpstr">
      <vt:lpstr>微软雅黑</vt:lpstr>
      <vt:lpstr>宋体</vt:lpstr>
      <vt:lpstr>Arial</vt:lpstr>
      <vt:lpstr>Calibri</vt:lpstr>
      <vt:lpstr>方正姚体</vt:lpstr>
      <vt:lpstr>隶书</vt:lpstr>
      <vt:lpstr>黑体</vt:lpstr>
      <vt:lpstr>华文新魏</vt:lpstr>
      <vt:lpstr>Trebuchet MS</vt:lpstr>
      <vt:lpstr>Wingdings</vt:lpstr>
      <vt:lpstr>Office-teema</vt:lpstr>
      <vt:lpstr>CEWP – PI Lot 1  Water Management  and Ecological Security Policy recommendations 水管理与生态安全政策建议  8th High Level Dialogue Meeting China-Europe Water Platform </vt:lpstr>
      <vt:lpstr>Lot 1 Work Packages, Status Jan 2021</vt:lpstr>
      <vt:lpstr>Lot 1 – Policy recommendations process            政策建议进展情况</vt:lpstr>
      <vt:lpstr>Lot 1 – What ’s next? 下一步工作安排</vt:lpstr>
      <vt:lpstr>Lot 1 – Status of each pilot project : Luanhe pilot project 滦河试点项目 Haihe River Water Conservancy Commission &amp; IoWater (France ) 海委、法国水资源国际署</vt:lpstr>
      <vt:lpstr>Lot 1 – Status of each pilot project : Luanhe pilot project 滦河试点项目 Haihe River Water Conservancy Commission &amp; IoWater (France ) 海委、法国水资源国际署 </vt:lpstr>
      <vt:lpstr>Lot 1 – Status of each pilot project : Nanxi pilot project 楠溪江试点项目 IWHR,Tongji University &amp; U-Evora (Portugal) 中国水科院、同济大学和葡萄牙埃武拉大学 </vt:lpstr>
      <vt:lpstr>Lot 1 – Status of each pilot project : Nanxi pilot project 楠溪江试点项目 IWHR,Tongji University &amp; U-Evora (Portugal) 中国水科院、同济大学和葡萄牙埃武拉大学 </vt:lpstr>
      <vt:lpstr>Lot 1 – Status of each pilot project: Lake Taihu and Lake Pyhajarvi pilot project 太湖和皮海湖试点项目 Taihu Basin Authority &amp; SYKE (Finland)太湖局、芬兰环境研究院 </vt:lpstr>
      <vt:lpstr>Lot 1 – Status of each pilot project: Lake Taihu and Lake Pyhajarvi pilot project 太湖和皮海湖试点项目 Taihu Basin Authority &amp; SYKE (Finland)太湖局、芬兰环境研究院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Management and Ecological Security</dc:title>
  <dc:creator>Ana Mendes</dc:creator>
  <cp:lastModifiedBy>François Xavier IMBERT</cp:lastModifiedBy>
  <cp:revision>355</cp:revision>
  <cp:lastPrinted>2021-01-19T07:52:00Z</cp:lastPrinted>
  <dcterms:created xsi:type="dcterms:W3CDTF">2018-06-24T16:39:00Z</dcterms:created>
  <dcterms:modified xsi:type="dcterms:W3CDTF">2021-01-19T07:55:51Z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2052-10.8.0.6370</vt:lpwstr>
  </property>
</Properties>
</file>